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8" r:id="rId2"/>
    <p:sldId id="259" r:id="rId3"/>
    <p:sldId id="260" r:id="rId4"/>
    <p:sldId id="261" r:id="rId5"/>
    <p:sldId id="262" r:id="rId6"/>
    <p:sldId id="264" r:id="rId7"/>
    <p:sldId id="265" r:id="rId8"/>
    <p:sldId id="266" r:id="rId9"/>
    <p:sldId id="268" r:id="rId10"/>
    <p:sldId id="269" r:id="rId11"/>
    <p:sldId id="270" r:id="rId12"/>
    <p:sldId id="272" r:id="rId13"/>
    <p:sldId id="273" r:id="rId14"/>
    <p:sldId id="274" r:id="rId15"/>
    <p:sldId id="276" r:id="rId16"/>
    <p:sldId id="275" r:id="rId17"/>
    <p:sldId id="277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B65965B-E55D-4B19-8B08-13ED5258AC85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86957BB-6DA0-4717-BCC6-D0CBDCE24EE4}">
      <dgm:prSet phldrT="[Текст]"/>
      <dgm:spPr>
        <a:solidFill>
          <a:srgbClr val="7030A0"/>
        </a:solidFill>
      </dgm:spPr>
      <dgm:t>
        <a:bodyPr/>
        <a:lstStyle/>
        <a:p>
          <a:r>
            <a:rPr lang="ru-RU" dirty="0" smtClean="0"/>
            <a:t>ОБРАЗОВАТЕЛЬНЫЙ ПРОЦЕСС                                      Цель: обеспечить развитии личности детей дошкольного возраста в различных видах общения и деятельности с учетом их возрастных, индивидуальных, психологических и физиологических особенностей. Развитие личности, мотивации и способностей детей в различных видах деятельности и охватывает  направление развития и образования детей (образовательные области).</a:t>
          </a:r>
          <a:endParaRPr lang="ru-RU" dirty="0"/>
        </a:p>
      </dgm:t>
    </dgm:pt>
    <dgm:pt modelId="{B1387B18-BE98-447B-AF8B-23629296FB7C}" type="parTrans" cxnId="{8AFE552B-27C2-43A0-98E7-DECBAAB88B31}">
      <dgm:prSet/>
      <dgm:spPr/>
      <dgm:t>
        <a:bodyPr/>
        <a:lstStyle/>
        <a:p>
          <a:endParaRPr lang="ru-RU"/>
        </a:p>
      </dgm:t>
    </dgm:pt>
    <dgm:pt modelId="{7514CF48-F173-4520-B151-C0A2076054F6}" type="sibTrans" cxnId="{8AFE552B-27C2-43A0-98E7-DECBAAB88B31}">
      <dgm:prSet/>
      <dgm:spPr/>
      <dgm:t>
        <a:bodyPr/>
        <a:lstStyle/>
        <a:p>
          <a:endParaRPr lang="ru-RU"/>
        </a:p>
      </dgm:t>
    </dgm:pt>
    <dgm:pt modelId="{8057920E-E406-4037-9D8A-D86CFE8FDBD8}">
      <dgm:prSet phldrT="[Текст]"/>
      <dgm:spPr>
        <a:solidFill>
          <a:srgbClr val="FF0000"/>
        </a:solidFill>
      </dgm:spPr>
      <dgm:t>
        <a:bodyPr/>
        <a:lstStyle/>
        <a:p>
          <a:r>
            <a:rPr lang="ru-RU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Социально-коммуникативное развитие</a:t>
          </a:r>
          <a:endParaRPr lang="ru-RU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9BA032C-6185-4482-AF36-F3433EC4C629}" type="parTrans" cxnId="{21311A95-12CC-4EB7-B209-26C1F63AB7FE}">
      <dgm:prSet/>
      <dgm:spPr>
        <a:solidFill>
          <a:srgbClr val="C00000"/>
        </a:solidFill>
      </dgm:spPr>
      <dgm:t>
        <a:bodyPr/>
        <a:lstStyle/>
        <a:p>
          <a:endParaRPr lang="ru-RU"/>
        </a:p>
      </dgm:t>
    </dgm:pt>
    <dgm:pt modelId="{DE63D1D0-AC2B-4706-A594-78744CAC57C3}" type="sibTrans" cxnId="{21311A95-12CC-4EB7-B209-26C1F63AB7FE}">
      <dgm:prSet/>
      <dgm:spPr/>
      <dgm:t>
        <a:bodyPr/>
        <a:lstStyle/>
        <a:p>
          <a:endParaRPr lang="ru-RU"/>
        </a:p>
      </dgm:t>
    </dgm:pt>
    <dgm:pt modelId="{41542A8F-140A-4AE8-95EA-D44D99F862D7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Физическое развитие</a:t>
          </a:r>
          <a:endParaRPr lang="ru-RU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A895AB8-F4AE-43F2-88FE-57A5ABA0F855}" type="parTrans" cxnId="{AFE1B2B6-7409-4D98-A83F-2157C71EF649}">
      <dgm:prSet/>
      <dgm:spPr>
        <a:solidFill>
          <a:srgbClr val="C00000"/>
        </a:solidFill>
      </dgm:spPr>
      <dgm:t>
        <a:bodyPr/>
        <a:lstStyle/>
        <a:p>
          <a:endParaRPr lang="ru-RU"/>
        </a:p>
      </dgm:t>
    </dgm:pt>
    <dgm:pt modelId="{652DECF7-2242-4EEA-B1F3-19F480AEC2E6}" type="sibTrans" cxnId="{AFE1B2B6-7409-4D98-A83F-2157C71EF649}">
      <dgm:prSet/>
      <dgm:spPr/>
      <dgm:t>
        <a:bodyPr/>
        <a:lstStyle/>
        <a:p>
          <a:endParaRPr lang="ru-RU"/>
        </a:p>
      </dgm:t>
    </dgm:pt>
    <dgm:pt modelId="{2A0BC61D-183D-44A5-B98B-F7D4FF4D254C}">
      <dgm:prSet phldrT="[Текст]"/>
      <dgm:spPr>
        <a:solidFill>
          <a:srgbClr val="FFFF00"/>
        </a:solidFill>
      </dgm:spPr>
      <dgm:t>
        <a:bodyPr/>
        <a:lstStyle/>
        <a:p>
          <a:r>
            <a:rPr lang="ru-RU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Познавательное развитие</a:t>
          </a:r>
          <a:endParaRPr lang="ru-RU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A3286CF-EC64-496A-BC74-AB5BF5935DA6}" type="parTrans" cxnId="{06C33592-3F50-47D8-855E-054A6BEBCC2E}">
      <dgm:prSet/>
      <dgm:spPr>
        <a:solidFill>
          <a:srgbClr val="C00000"/>
        </a:solidFill>
      </dgm:spPr>
      <dgm:t>
        <a:bodyPr/>
        <a:lstStyle/>
        <a:p>
          <a:endParaRPr lang="ru-RU"/>
        </a:p>
      </dgm:t>
    </dgm:pt>
    <dgm:pt modelId="{2A47B3EC-4CDD-451D-BE99-57FC8FA4FDC1}" type="sibTrans" cxnId="{06C33592-3F50-47D8-855E-054A6BEBCC2E}">
      <dgm:prSet/>
      <dgm:spPr/>
      <dgm:t>
        <a:bodyPr/>
        <a:lstStyle/>
        <a:p>
          <a:endParaRPr lang="ru-RU"/>
        </a:p>
      </dgm:t>
    </dgm:pt>
    <dgm:pt modelId="{0A7EB711-FF50-4162-81A0-5970BF58032D}">
      <dgm:prSet phldrT="[Текст]"/>
      <dgm:spPr>
        <a:solidFill>
          <a:srgbClr val="92D050"/>
        </a:solidFill>
      </dgm:spPr>
      <dgm:t>
        <a:bodyPr/>
        <a:lstStyle/>
        <a:p>
          <a:r>
            <a:rPr lang="ru-RU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Художественно-эстетическое развитие</a:t>
          </a:r>
          <a:endParaRPr lang="ru-RU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685CC4B-BC78-4FF3-8247-99BD6CA54CD6}" type="parTrans" cxnId="{B4DF0303-D115-493F-8F2F-F17676E61B2E}">
      <dgm:prSet/>
      <dgm:spPr>
        <a:solidFill>
          <a:srgbClr val="C00000"/>
        </a:solidFill>
      </dgm:spPr>
      <dgm:t>
        <a:bodyPr/>
        <a:lstStyle/>
        <a:p>
          <a:endParaRPr lang="ru-RU"/>
        </a:p>
      </dgm:t>
    </dgm:pt>
    <dgm:pt modelId="{AE3E4568-DDE7-4FA9-8AD0-942F7FA08014}" type="sibTrans" cxnId="{B4DF0303-D115-493F-8F2F-F17676E61B2E}">
      <dgm:prSet/>
      <dgm:spPr/>
      <dgm:t>
        <a:bodyPr/>
        <a:lstStyle/>
        <a:p>
          <a:endParaRPr lang="ru-RU"/>
        </a:p>
      </dgm:t>
    </dgm:pt>
    <dgm:pt modelId="{E0A293CE-5EA5-4131-8690-C8136F1C2355}">
      <dgm:prSet phldrT="[Текст]"/>
      <dgm:spPr>
        <a:solidFill>
          <a:srgbClr val="00B0F0"/>
        </a:solidFill>
      </dgm:spPr>
      <dgm:t>
        <a:bodyPr/>
        <a:lstStyle/>
        <a:p>
          <a:r>
            <a:rPr lang="ru-RU" b="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Речевое развитие</a:t>
          </a:r>
          <a:endParaRPr lang="ru-RU" b="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504E7AB-1DB1-4E6A-AA84-DB9A347C7AF4}" type="parTrans" cxnId="{C4E200C0-681D-4DC3-9A09-FDF458E4B07C}">
      <dgm:prSet/>
      <dgm:spPr>
        <a:solidFill>
          <a:srgbClr val="C00000"/>
        </a:solidFill>
      </dgm:spPr>
      <dgm:t>
        <a:bodyPr/>
        <a:lstStyle/>
        <a:p>
          <a:endParaRPr lang="ru-RU"/>
        </a:p>
      </dgm:t>
    </dgm:pt>
    <dgm:pt modelId="{599EC238-CB53-4622-BD3B-8F37187AF458}" type="sibTrans" cxnId="{C4E200C0-681D-4DC3-9A09-FDF458E4B07C}">
      <dgm:prSet/>
      <dgm:spPr/>
      <dgm:t>
        <a:bodyPr/>
        <a:lstStyle/>
        <a:p>
          <a:endParaRPr lang="ru-RU"/>
        </a:p>
      </dgm:t>
    </dgm:pt>
    <dgm:pt modelId="{89F2EA67-CF8E-47F8-B02F-687A49058C5C}" type="pres">
      <dgm:prSet presAssocID="{DB65965B-E55D-4B19-8B08-13ED5258AC85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75A00E1-551B-4431-B937-173E777D1E38}" type="pres">
      <dgm:prSet presAssocID="{D86957BB-6DA0-4717-BCC6-D0CBDCE24EE4}" presName="centerShape" presStyleLbl="node0" presStyleIdx="0" presStyleCnt="1" custScaleX="195328" custScaleY="189235" custLinFactNeighborX="0" custLinFactNeighborY="-5354"/>
      <dgm:spPr/>
      <dgm:t>
        <a:bodyPr/>
        <a:lstStyle/>
        <a:p>
          <a:endParaRPr lang="ru-RU"/>
        </a:p>
      </dgm:t>
    </dgm:pt>
    <dgm:pt modelId="{F6FDDAEE-9760-435F-A17D-0A6BC70F059D}" type="pres">
      <dgm:prSet presAssocID="{19BA032C-6185-4482-AF36-F3433EC4C629}" presName="parTrans" presStyleLbl="bgSibTrans2D1" presStyleIdx="0" presStyleCnt="5" custLinFactNeighborX="53248" custLinFactNeighborY="22548"/>
      <dgm:spPr/>
      <dgm:t>
        <a:bodyPr/>
        <a:lstStyle/>
        <a:p>
          <a:endParaRPr lang="ru-RU"/>
        </a:p>
      </dgm:t>
    </dgm:pt>
    <dgm:pt modelId="{A880E5B2-8A04-4D65-A6B0-D406B6BCBDE0}" type="pres">
      <dgm:prSet presAssocID="{8057920E-E406-4037-9D8A-D86CFE8FDBD8}" presName="node" presStyleLbl="node1" presStyleIdx="0" presStyleCnt="5" custRadScaleRad="104295" custRadScaleInc="-177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7946FB-3F10-4AD1-93B7-DB1C8E3EC1AF}" type="pres">
      <dgm:prSet presAssocID="{8A895AB8-F4AE-43F2-88FE-57A5ABA0F855}" presName="parTrans" presStyleLbl="bgSibTrans2D1" presStyleIdx="1" presStyleCnt="5" custLinFactNeighborX="28090" custLinFactNeighborY="53870"/>
      <dgm:spPr/>
      <dgm:t>
        <a:bodyPr/>
        <a:lstStyle/>
        <a:p>
          <a:endParaRPr lang="ru-RU"/>
        </a:p>
      </dgm:t>
    </dgm:pt>
    <dgm:pt modelId="{B9CE47D6-E62C-4066-8583-7AFF81902D2F}" type="pres">
      <dgm:prSet presAssocID="{41542A8F-140A-4AE8-95EA-D44D99F862D7}" presName="node" presStyleLbl="node1" presStyleIdx="1" presStyleCnt="5" custRadScaleRad="121225" custRadScaleInc="-306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6E536F-AC9B-4D89-AEC8-D6FB15EA3531}" type="pres">
      <dgm:prSet presAssocID="{2A3286CF-EC64-496A-BC74-AB5BF5935DA6}" presName="parTrans" presStyleLbl="bgSibTrans2D1" presStyleIdx="2" presStyleCnt="5" custAng="0" custScaleX="154653" custLinFactY="10441" custLinFactNeighborX="0" custLinFactNeighborY="100000"/>
      <dgm:spPr/>
      <dgm:t>
        <a:bodyPr/>
        <a:lstStyle/>
        <a:p>
          <a:endParaRPr lang="ru-RU"/>
        </a:p>
      </dgm:t>
    </dgm:pt>
    <dgm:pt modelId="{D7D7A27D-F703-482F-82AA-63A5FBF3376E}" type="pres">
      <dgm:prSet presAssocID="{2A0BC61D-183D-44A5-B98B-F7D4FF4D254C}" presName="node" presStyleLbl="node1" presStyleIdx="2" presStyleCnt="5" custRadScaleRad="99964" custRadScaleInc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C602F7-C919-42BB-9DE1-03046E8568BB}" type="pres">
      <dgm:prSet presAssocID="{5685CC4B-BC78-4FF3-8247-99BD6CA54CD6}" presName="parTrans" presStyleLbl="bgSibTrans2D1" presStyleIdx="3" presStyleCnt="5" custLinFactNeighborX="-27663" custLinFactNeighborY="43444"/>
      <dgm:spPr/>
      <dgm:t>
        <a:bodyPr/>
        <a:lstStyle/>
        <a:p>
          <a:endParaRPr lang="ru-RU"/>
        </a:p>
      </dgm:t>
    </dgm:pt>
    <dgm:pt modelId="{6A756592-8FBE-4959-9375-0C35C0D458CC}" type="pres">
      <dgm:prSet presAssocID="{0A7EB711-FF50-4162-81A0-5970BF58032D}" presName="node" presStyleLbl="node1" presStyleIdx="3" presStyleCnt="5" custRadScaleRad="122057" custRadScaleInc="347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599F1A-5FCF-43E8-88BC-6B1F3F771DD4}" type="pres">
      <dgm:prSet presAssocID="{0504E7AB-1DB1-4E6A-AA84-DB9A347C7AF4}" presName="parTrans" presStyleLbl="bgSibTrans2D1" presStyleIdx="4" presStyleCnt="5" custLinFactNeighborX="-54903" custLinFactNeighborY="29686"/>
      <dgm:spPr/>
      <dgm:t>
        <a:bodyPr/>
        <a:lstStyle/>
        <a:p>
          <a:endParaRPr lang="ru-RU"/>
        </a:p>
      </dgm:t>
    </dgm:pt>
    <dgm:pt modelId="{5C86B78D-BBBC-40EF-AA3F-60076E7E7EDE}" type="pres">
      <dgm:prSet presAssocID="{E0A293CE-5EA5-4131-8690-C8136F1C2355}" presName="node" presStyleLbl="node1" presStyleIdx="4" presStyleCnt="5" custRadScaleRad="107729" custRadScaleInc="139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ADBE281-CCC5-4E97-B992-DF7A3C035D5B}" type="presOf" srcId="{D86957BB-6DA0-4717-BCC6-D0CBDCE24EE4}" destId="{975A00E1-551B-4431-B937-173E777D1E38}" srcOrd="0" destOrd="0" presId="urn:microsoft.com/office/officeart/2005/8/layout/radial4"/>
    <dgm:cxn modelId="{8AFE552B-27C2-43A0-98E7-DECBAAB88B31}" srcId="{DB65965B-E55D-4B19-8B08-13ED5258AC85}" destId="{D86957BB-6DA0-4717-BCC6-D0CBDCE24EE4}" srcOrd="0" destOrd="0" parTransId="{B1387B18-BE98-447B-AF8B-23629296FB7C}" sibTransId="{7514CF48-F173-4520-B151-C0A2076054F6}"/>
    <dgm:cxn modelId="{13237DA3-3738-4462-8762-155F4B7354C2}" type="presOf" srcId="{2A0BC61D-183D-44A5-B98B-F7D4FF4D254C}" destId="{D7D7A27D-F703-482F-82AA-63A5FBF3376E}" srcOrd="0" destOrd="0" presId="urn:microsoft.com/office/officeart/2005/8/layout/radial4"/>
    <dgm:cxn modelId="{2F0C73E9-4B35-495A-96D8-FF8B87C5EE1B}" type="presOf" srcId="{5685CC4B-BC78-4FF3-8247-99BD6CA54CD6}" destId="{EEC602F7-C919-42BB-9DE1-03046E8568BB}" srcOrd="0" destOrd="0" presId="urn:microsoft.com/office/officeart/2005/8/layout/radial4"/>
    <dgm:cxn modelId="{FE921C0C-0B6A-45AE-8890-B9B18D68DCEB}" type="presOf" srcId="{DB65965B-E55D-4B19-8B08-13ED5258AC85}" destId="{89F2EA67-CF8E-47F8-B02F-687A49058C5C}" srcOrd="0" destOrd="0" presId="urn:microsoft.com/office/officeart/2005/8/layout/radial4"/>
    <dgm:cxn modelId="{21311A95-12CC-4EB7-B209-26C1F63AB7FE}" srcId="{D86957BB-6DA0-4717-BCC6-D0CBDCE24EE4}" destId="{8057920E-E406-4037-9D8A-D86CFE8FDBD8}" srcOrd="0" destOrd="0" parTransId="{19BA032C-6185-4482-AF36-F3433EC4C629}" sibTransId="{DE63D1D0-AC2B-4706-A594-78744CAC57C3}"/>
    <dgm:cxn modelId="{10B2C5CA-DC9E-4BAB-A3BB-5D686B8224F4}" type="presOf" srcId="{8A895AB8-F4AE-43F2-88FE-57A5ABA0F855}" destId="{5B7946FB-3F10-4AD1-93B7-DB1C8E3EC1AF}" srcOrd="0" destOrd="0" presId="urn:microsoft.com/office/officeart/2005/8/layout/radial4"/>
    <dgm:cxn modelId="{C4E200C0-681D-4DC3-9A09-FDF458E4B07C}" srcId="{D86957BB-6DA0-4717-BCC6-D0CBDCE24EE4}" destId="{E0A293CE-5EA5-4131-8690-C8136F1C2355}" srcOrd="4" destOrd="0" parTransId="{0504E7AB-1DB1-4E6A-AA84-DB9A347C7AF4}" sibTransId="{599EC238-CB53-4622-BD3B-8F37187AF458}"/>
    <dgm:cxn modelId="{06C33592-3F50-47D8-855E-054A6BEBCC2E}" srcId="{D86957BB-6DA0-4717-BCC6-D0CBDCE24EE4}" destId="{2A0BC61D-183D-44A5-B98B-F7D4FF4D254C}" srcOrd="2" destOrd="0" parTransId="{2A3286CF-EC64-496A-BC74-AB5BF5935DA6}" sibTransId="{2A47B3EC-4CDD-451D-BE99-57FC8FA4FDC1}"/>
    <dgm:cxn modelId="{CB4E701B-EA27-478F-8131-C38867C4DBC7}" type="presOf" srcId="{0504E7AB-1DB1-4E6A-AA84-DB9A347C7AF4}" destId="{B9599F1A-5FCF-43E8-88BC-6B1F3F771DD4}" srcOrd="0" destOrd="0" presId="urn:microsoft.com/office/officeart/2005/8/layout/radial4"/>
    <dgm:cxn modelId="{22EE63E4-A2A4-4D8A-94CD-4DF8DB20176E}" type="presOf" srcId="{0A7EB711-FF50-4162-81A0-5970BF58032D}" destId="{6A756592-8FBE-4959-9375-0C35C0D458CC}" srcOrd="0" destOrd="0" presId="urn:microsoft.com/office/officeart/2005/8/layout/radial4"/>
    <dgm:cxn modelId="{2BB2542B-88A5-4F5F-A3D2-566E46202C5A}" type="presOf" srcId="{E0A293CE-5EA5-4131-8690-C8136F1C2355}" destId="{5C86B78D-BBBC-40EF-AA3F-60076E7E7EDE}" srcOrd="0" destOrd="0" presId="urn:microsoft.com/office/officeart/2005/8/layout/radial4"/>
    <dgm:cxn modelId="{C7FD40D3-C88F-4197-A0AB-18EF724D0AA0}" type="presOf" srcId="{8057920E-E406-4037-9D8A-D86CFE8FDBD8}" destId="{A880E5B2-8A04-4D65-A6B0-D406B6BCBDE0}" srcOrd="0" destOrd="0" presId="urn:microsoft.com/office/officeart/2005/8/layout/radial4"/>
    <dgm:cxn modelId="{471E4241-25A9-4E9D-B716-B6CDC3CE6AF9}" type="presOf" srcId="{2A3286CF-EC64-496A-BC74-AB5BF5935DA6}" destId="{716E536F-AC9B-4D89-AEC8-D6FB15EA3531}" srcOrd="0" destOrd="0" presId="urn:microsoft.com/office/officeart/2005/8/layout/radial4"/>
    <dgm:cxn modelId="{0F001594-D4B6-471E-AE59-50919047FA39}" type="presOf" srcId="{41542A8F-140A-4AE8-95EA-D44D99F862D7}" destId="{B9CE47D6-E62C-4066-8583-7AFF81902D2F}" srcOrd="0" destOrd="0" presId="urn:microsoft.com/office/officeart/2005/8/layout/radial4"/>
    <dgm:cxn modelId="{244B2A96-6CFF-42AD-A17F-E8A51AC83E45}" type="presOf" srcId="{19BA032C-6185-4482-AF36-F3433EC4C629}" destId="{F6FDDAEE-9760-435F-A17D-0A6BC70F059D}" srcOrd="0" destOrd="0" presId="urn:microsoft.com/office/officeart/2005/8/layout/radial4"/>
    <dgm:cxn modelId="{AFE1B2B6-7409-4D98-A83F-2157C71EF649}" srcId="{D86957BB-6DA0-4717-BCC6-D0CBDCE24EE4}" destId="{41542A8F-140A-4AE8-95EA-D44D99F862D7}" srcOrd="1" destOrd="0" parTransId="{8A895AB8-F4AE-43F2-88FE-57A5ABA0F855}" sibTransId="{652DECF7-2242-4EEA-B1F3-19F480AEC2E6}"/>
    <dgm:cxn modelId="{B4DF0303-D115-493F-8F2F-F17676E61B2E}" srcId="{D86957BB-6DA0-4717-BCC6-D0CBDCE24EE4}" destId="{0A7EB711-FF50-4162-81A0-5970BF58032D}" srcOrd="3" destOrd="0" parTransId="{5685CC4B-BC78-4FF3-8247-99BD6CA54CD6}" sibTransId="{AE3E4568-DDE7-4FA9-8AD0-942F7FA08014}"/>
    <dgm:cxn modelId="{6E406567-871E-4EA5-9D46-86282D552658}" type="presParOf" srcId="{89F2EA67-CF8E-47F8-B02F-687A49058C5C}" destId="{975A00E1-551B-4431-B937-173E777D1E38}" srcOrd="0" destOrd="0" presId="urn:microsoft.com/office/officeart/2005/8/layout/radial4"/>
    <dgm:cxn modelId="{EA3046F7-4F7A-4035-B000-DF81105E304E}" type="presParOf" srcId="{89F2EA67-CF8E-47F8-B02F-687A49058C5C}" destId="{F6FDDAEE-9760-435F-A17D-0A6BC70F059D}" srcOrd="1" destOrd="0" presId="urn:microsoft.com/office/officeart/2005/8/layout/radial4"/>
    <dgm:cxn modelId="{F935A04C-5BBB-4577-9D48-D0CFFC2F09D7}" type="presParOf" srcId="{89F2EA67-CF8E-47F8-B02F-687A49058C5C}" destId="{A880E5B2-8A04-4D65-A6B0-D406B6BCBDE0}" srcOrd="2" destOrd="0" presId="urn:microsoft.com/office/officeart/2005/8/layout/radial4"/>
    <dgm:cxn modelId="{0F59E554-ED33-4F0C-9BFE-737036012A4D}" type="presParOf" srcId="{89F2EA67-CF8E-47F8-B02F-687A49058C5C}" destId="{5B7946FB-3F10-4AD1-93B7-DB1C8E3EC1AF}" srcOrd="3" destOrd="0" presId="urn:microsoft.com/office/officeart/2005/8/layout/radial4"/>
    <dgm:cxn modelId="{7393251D-B684-4C74-A964-D33AF6FE05BA}" type="presParOf" srcId="{89F2EA67-CF8E-47F8-B02F-687A49058C5C}" destId="{B9CE47D6-E62C-4066-8583-7AFF81902D2F}" srcOrd="4" destOrd="0" presId="urn:microsoft.com/office/officeart/2005/8/layout/radial4"/>
    <dgm:cxn modelId="{34B625C6-FC64-4B71-B071-420608932256}" type="presParOf" srcId="{89F2EA67-CF8E-47F8-B02F-687A49058C5C}" destId="{716E536F-AC9B-4D89-AEC8-D6FB15EA3531}" srcOrd="5" destOrd="0" presId="urn:microsoft.com/office/officeart/2005/8/layout/radial4"/>
    <dgm:cxn modelId="{4805C524-9514-4FFA-A3A5-E694221F2D82}" type="presParOf" srcId="{89F2EA67-CF8E-47F8-B02F-687A49058C5C}" destId="{D7D7A27D-F703-482F-82AA-63A5FBF3376E}" srcOrd="6" destOrd="0" presId="urn:microsoft.com/office/officeart/2005/8/layout/radial4"/>
    <dgm:cxn modelId="{11B68991-93B6-4C88-89EA-56AEE18BEB88}" type="presParOf" srcId="{89F2EA67-CF8E-47F8-B02F-687A49058C5C}" destId="{EEC602F7-C919-42BB-9DE1-03046E8568BB}" srcOrd="7" destOrd="0" presId="urn:microsoft.com/office/officeart/2005/8/layout/radial4"/>
    <dgm:cxn modelId="{9E04DDC7-23D9-45E3-BAE8-A3B10BD2BC48}" type="presParOf" srcId="{89F2EA67-CF8E-47F8-B02F-687A49058C5C}" destId="{6A756592-8FBE-4959-9375-0C35C0D458CC}" srcOrd="8" destOrd="0" presId="urn:microsoft.com/office/officeart/2005/8/layout/radial4"/>
    <dgm:cxn modelId="{A424BC9B-8506-4226-A65B-450D57AA5718}" type="presParOf" srcId="{89F2EA67-CF8E-47F8-B02F-687A49058C5C}" destId="{B9599F1A-5FCF-43E8-88BC-6B1F3F771DD4}" srcOrd="9" destOrd="0" presId="urn:microsoft.com/office/officeart/2005/8/layout/radial4"/>
    <dgm:cxn modelId="{0E580C7E-ADB4-4F7A-BE6A-C6EBD8B4B4C9}" type="presParOf" srcId="{89F2EA67-CF8E-47F8-B02F-687A49058C5C}" destId="{5C86B78D-BBBC-40EF-AA3F-60076E7E7EDE}" srcOrd="10" destOrd="0" presId="urn:microsoft.com/office/officeart/2005/8/layout/radial4"/>
  </dgm:cxnLst>
  <dgm:bg>
    <a:blipFill>
      <a:blip xmlns:r="http://schemas.openxmlformats.org/officeDocument/2006/relationships" r:embed="rId1"/>
      <a:stretch>
        <a:fillRect/>
      </a:stretch>
    </a:blipFill>
  </dgm:bg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32B8C87-51C2-47B0-8FD4-8AF8A21BC442}" type="doc">
      <dgm:prSet loTypeId="urn:microsoft.com/office/officeart/2005/8/layout/vList6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C5491D6-FC31-4FAD-A83C-9F02B0EE9ACE}">
      <dgm:prSet phldrT="[Текст]" custT="1"/>
      <dgm:spPr>
        <a:solidFill>
          <a:srgbClr val="92D050"/>
        </a:solidFill>
      </dgm:spPr>
      <dgm:t>
        <a:bodyPr/>
        <a:lstStyle/>
        <a:p>
          <a:pPr>
            <a:lnSpc>
              <a:spcPct val="100000"/>
            </a:lnSpc>
          </a:pPr>
          <a:r>
            <a:rPr lang="ru-RU" sz="1600" b="1" u="sng" dirty="0" smtClean="0">
              <a:solidFill>
                <a:schemeClr val="tx1"/>
              </a:solidFill>
              <a:latin typeface="Georgia" pitchFamily="18" charset="0"/>
              <a:cs typeface="Times New Roman" pitchFamily="18" charset="0"/>
            </a:rPr>
            <a:t>ОБЯЗАТЕЛЬНАЯ ЧАСТЬ:</a:t>
          </a:r>
        </a:p>
        <a:p>
          <a:pPr>
            <a:lnSpc>
              <a:spcPct val="100000"/>
            </a:lnSpc>
          </a:pPr>
          <a:r>
            <a:rPr lang="ru-RU" sz="1600" b="1" dirty="0" smtClean="0">
              <a:solidFill>
                <a:schemeClr val="tx1"/>
              </a:solidFill>
              <a:latin typeface="Georgia" pitchFamily="18" charset="0"/>
              <a:cs typeface="Times New Roman" pitchFamily="18" charset="0"/>
            </a:rPr>
            <a:t> основная образовательная программа МБДОУ  с учётом Примерной основной образовательной программы дошкольного образования                                             «От рождения до школы» под редакцией Н. Е. </a:t>
          </a:r>
          <a:r>
            <a:rPr lang="ru-RU" sz="1600" b="1" dirty="0" err="1" smtClean="0">
              <a:solidFill>
                <a:schemeClr val="tx1"/>
              </a:solidFill>
              <a:latin typeface="Georgia" pitchFamily="18" charset="0"/>
              <a:cs typeface="Times New Roman" pitchFamily="18" charset="0"/>
            </a:rPr>
            <a:t>Вераксы</a:t>
          </a:r>
          <a:r>
            <a:rPr lang="ru-RU" sz="1600" b="1" dirty="0" smtClean="0">
              <a:solidFill>
                <a:schemeClr val="tx1"/>
              </a:solidFill>
              <a:latin typeface="Georgia" pitchFamily="18" charset="0"/>
              <a:cs typeface="Times New Roman" pitchFamily="18" charset="0"/>
            </a:rPr>
            <a:t>, Т.С. Комаровой, </a:t>
          </a:r>
          <a:r>
            <a:rPr lang="ru-RU" sz="1600" b="1" dirty="0" err="1" smtClean="0">
              <a:solidFill>
                <a:schemeClr val="tx1"/>
              </a:solidFill>
              <a:latin typeface="Georgia" pitchFamily="18" charset="0"/>
              <a:cs typeface="Times New Roman" pitchFamily="18" charset="0"/>
            </a:rPr>
            <a:t>М.А.Васильевой</a:t>
          </a:r>
          <a:endParaRPr lang="ru-RU" sz="1600" b="1" dirty="0">
            <a:solidFill>
              <a:schemeClr val="tx1"/>
            </a:solidFill>
            <a:latin typeface="Georgia" pitchFamily="18" charset="0"/>
            <a:cs typeface="Times New Roman" pitchFamily="18" charset="0"/>
          </a:endParaRPr>
        </a:p>
      </dgm:t>
    </dgm:pt>
    <dgm:pt modelId="{FA1F3D25-B03A-4377-85D1-40CA4BA3FED3}" type="parTrans" cxnId="{CFD6307D-0885-4566-AD3D-0EA3FAB38914}">
      <dgm:prSet/>
      <dgm:spPr/>
      <dgm:t>
        <a:bodyPr/>
        <a:lstStyle/>
        <a:p>
          <a:endParaRPr lang="ru-RU"/>
        </a:p>
      </dgm:t>
    </dgm:pt>
    <dgm:pt modelId="{F15CA2CB-A578-4019-A60A-4067E7603B3E}" type="sibTrans" cxnId="{CFD6307D-0885-4566-AD3D-0EA3FAB38914}">
      <dgm:prSet/>
      <dgm:spPr/>
      <dgm:t>
        <a:bodyPr/>
        <a:lstStyle/>
        <a:p>
          <a:endParaRPr lang="ru-RU"/>
        </a:p>
      </dgm:t>
    </dgm:pt>
    <dgm:pt modelId="{4C1069E4-34E0-4A19-884F-B69508B2538F}">
      <dgm:prSet/>
      <dgm:spPr>
        <a:solidFill>
          <a:srgbClr val="FEB0FA">
            <a:alpha val="90000"/>
          </a:srgbClr>
        </a:solidFill>
      </dgm:spPr>
      <dgm:t>
        <a:bodyPr/>
        <a:lstStyle/>
        <a:p>
          <a:pPr algn="l"/>
          <a:endParaRPr lang="ru-RU" sz="2700" dirty="0"/>
        </a:p>
      </dgm:t>
    </dgm:pt>
    <dgm:pt modelId="{C8AEB2F8-E280-43AF-B6C9-1BD392113F09}" type="parTrans" cxnId="{4B855E0A-94CC-4500-B778-D01A1EF8A029}">
      <dgm:prSet/>
      <dgm:spPr/>
      <dgm:t>
        <a:bodyPr/>
        <a:lstStyle/>
        <a:p>
          <a:endParaRPr lang="ru-RU"/>
        </a:p>
      </dgm:t>
    </dgm:pt>
    <dgm:pt modelId="{04E079BA-DFE9-405F-A034-CA94176410D8}" type="sibTrans" cxnId="{4B855E0A-94CC-4500-B778-D01A1EF8A029}">
      <dgm:prSet/>
      <dgm:spPr/>
      <dgm:t>
        <a:bodyPr/>
        <a:lstStyle/>
        <a:p>
          <a:endParaRPr lang="ru-RU"/>
        </a:p>
      </dgm:t>
    </dgm:pt>
    <dgm:pt modelId="{6B921E0A-ACB7-469E-8DFE-B56AD568F37D}">
      <dgm:prSet/>
      <dgm:spPr>
        <a:solidFill>
          <a:srgbClr val="FEB0FA">
            <a:alpha val="90000"/>
          </a:srgbClr>
        </a:solidFill>
      </dgm:spPr>
      <dgm:t>
        <a:bodyPr/>
        <a:lstStyle/>
        <a:p>
          <a:pPr algn="l"/>
          <a:endParaRPr lang="ru-RU" sz="2700" dirty="0"/>
        </a:p>
      </dgm:t>
    </dgm:pt>
    <dgm:pt modelId="{82ACCC3C-957C-497E-8C73-6B3419AA575E}" type="parTrans" cxnId="{1CD8731E-DF8F-4B38-99A5-9BB2B46FA418}">
      <dgm:prSet/>
      <dgm:spPr/>
      <dgm:t>
        <a:bodyPr/>
        <a:lstStyle/>
        <a:p>
          <a:endParaRPr lang="ru-RU"/>
        </a:p>
      </dgm:t>
    </dgm:pt>
    <dgm:pt modelId="{9D6BF270-3AF6-40FC-8CD8-655DB6A17778}" type="sibTrans" cxnId="{1CD8731E-DF8F-4B38-99A5-9BB2B46FA418}">
      <dgm:prSet/>
      <dgm:spPr/>
      <dgm:t>
        <a:bodyPr/>
        <a:lstStyle/>
        <a:p>
          <a:endParaRPr lang="ru-RU"/>
        </a:p>
      </dgm:t>
    </dgm:pt>
    <dgm:pt modelId="{7EF84FDD-C749-4CEF-BE47-29BAC931A8C7}">
      <dgm:prSet custT="1"/>
      <dgm:spPr>
        <a:solidFill>
          <a:srgbClr val="FEB0FA">
            <a:alpha val="90000"/>
          </a:srgbClr>
        </a:solidFill>
      </dgm:spPr>
      <dgm:t>
        <a:bodyPr/>
        <a:lstStyle/>
        <a:p>
          <a:pPr algn="r"/>
          <a:r>
            <a:rPr lang="ru-RU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rPr>
            <a:t>60%</a:t>
          </a:r>
          <a:endParaRPr lang="ru-RU" sz="4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Georgia" pitchFamily="18" charset="0"/>
          </a:endParaRPr>
        </a:p>
      </dgm:t>
    </dgm:pt>
    <dgm:pt modelId="{74792FB9-CC46-4DBD-ABFD-17694F47513C}" type="parTrans" cxnId="{9E1C936C-C022-486A-854E-FF2634154B20}">
      <dgm:prSet/>
      <dgm:spPr/>
      <dgm:t>
        <a:bodyPr/>
        <a:lstStyle/>
        <a:p>
          <a:endParaRPr lang="ru-RU"/>
        </a:p>
      </dgm:t>
    </dgm:pt>
    <dgm:pt modelId="{700836F6-D1C4-4EB8-BBA8-FC9881043098}" type="sibTrans" cxnId="{9E1C936C-C022-486A-854E-FF2634154B20}">
      <dgm:prSet/>
      <dgm:spPr/>
      <dgm:t>
        <a:bodyPr/>
        <a:lstStyle/>
        <a:p>
          <a:endParaRPr lang="ru-RU"/>
        </a:p>
      </dgm:t>
    </dgm:pt>
    <dgm:pt modelId="{A8248403-A90E-4DFA-9915-8EDF7B8E8025}">
      <dgm:prSet/>
      <dgm:spPr>
        <a:solidFill>
          <a:srgbClr val="FEB0FA">
            <a:alpha val="90000"/>
          </a:srgbClr>
        </a:solidFill>
      </dgm:spPr>
      <dgm:t>
        <a:bodyPr/>
        <a:lstStyle/>
        <a:p>
          <a:pPr algn="l"/>
          <a:endParaRPr lang="ru-RU" sz="2700" dirty="0"/>
        </a:p>
      </dgm:t>
    </dgm:pt>
    <dgm:pt modelId="{A4C247F0-0700-4D57-ADA0-91C19A9F644D}" type="parTrans" cxnId="{B72C0F37-023D-4035-9D4E-7196AC513E04}">
      <dgm:prSet/>
      <dgm:spPr/>
      <dgm:t>
        <a:bodyPr/>
        <a:lstStyle/>
        <a:p>
          <a:endParaRPr lang="ru-RU"/>
        </a:p>
      </dgm:t>
    </dgm:pt>
    <dgm:pt modelId="{A1499D5A-3F85-415D-BB41-BE91B03D5145}" type="sibTrans" cxnId="{B72C0F37-023D-4035-9D4E-7196AC513E04}">
      <dgm:prSet/>
      <dgm:spPr/>
      <dgm:t>
        <a:bodyPr/>
        <a:lstStyle/>
        <a:p>
          <a:endParaRPr lang="ru-RU"/>
        </a:p>
      </dgm:t>
    </dgm:pt>
    <dgm:pt modelId="{E1E194AE-EA24-43A0-9851-BDC8239A95BF}" type="pres">
      <dgm:prSet presAssocID="{832B8C87-51C2-47B0-8FD4-8AF8A21BC442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C356400-8F56-47F5-A05B-CACD0D930B12}" type="pres">
      <dgm:prSet presAssocID="{AC5491D6-FC31-4FAD-A83C-9F02B0EE9ACE}" presName="linNode" presStyleCnt="0"/>
      <dgm:spPr/>
    </dgm:pt>
    <dgm:pt modelId="{C09DE736-C655-4EC2-B278-CF97F0259823}" type="pres">
      <dgm:prSet presAssocID="{AC5491D6-FC31-4FAD-A83C-9F02B0EE9ACE}" presName="parentShp" presStyleLbl="node1" presStyleIdx="0" presStyleCnt="1" custScaleX="235623" custScaleY="100294" custLinFactNeighborX="-1180" custLinFactNeighborY="-2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221B50-B010-4910-A37C-5B4443738082}" type="pres">
      <dgm:prSet presAssocID="{AC5491D6-FC31-4FAD-A83C-9F02B0EE9ACE}" presName="childShp" presStyleLbl="b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46BDF22-F307-468A-9E94-D2D632F72851}" type="presOf" srcId="{AC5491D6-FC31-4FAD-A83C-9F02B0EE9ACE}" destId="{C09DE736-C655-4EC2-B278-CF97F0259823}" srcOrd="0" destOrd="0" presId="urn:microsoft.com/office/officeart/2005/8/layout/vList6"/>
    <dgm:cxn modelId="{55497B41-9887-4806-A5C2-95ED4E040281}" type="presOf" srcId="{A8248403-A90E-4DFA-9915-8EDF7B8E8025}" destId="{49221B50-B010-4910-A37C-5B4443738082}" srcOrd="0" destOrd="0" presId="urn:microsoft.com/office/officeart/2005/8/layout/vList6"/>
    <dgm:cxn modelId="{9E1C936C-C022-486A-854E-FF2634154B20}" srcId="{AC5491D6-FC31-4FAD-A83C-9F02B0EE9ACE}" destId="{7EF84FDD-C749-4CEF-BE47-29BAC931A8C7}" srcOrd="2" destOrd="0" parTransId="{74792FB9-CC46-4DBD-ABFD-17694F47513C}" sibTransId="{700836F6-D1C4-4EB8-BBA8-FC9881043098}"/>
    <dgm:cxn modelId="{B72C0F37-023D-4035-9D4E-7196AC513E04}" srcId="{AC5491D6-FC31-4FAD-A83C-9F02B0EE9ACE}" destId="{A8248403-A90E-4DFA-9915-8EDF7B8E8025}" srcOrd="0" destOrd="0" parTransId="{A4C247F0-0700-4D57-ADA0-91C19A9F644D}" sibTransId="{A1499D5A-3F85-415D-BB41-BE91B03D5145}"/>
    <dgm:cxn modelId="{5E855AEC-5A26-4A37-8CC8-6BB266809867}" type="presOf" srcId="{7EF84FDD-C749-4CEF-BE47-29BAC931A8C7}" destId="{49221B50-B010-4910-A37C-5B4443738082}" srcOrd="0" destOrd="2" presId="urn:microsoft.com/office/officeart/2005/8/layout/vList6"/>
    <dgm:cxn modelId="{CFD6307D-0885-4566-AD3D-0EA3FAB38914}" srcId="{832B8C87-51C2-47B0-8FD4-8AF8A21BC442}" destId="{AC5491D6-FC31-4FAD-A83C-9F02B0EE9ACE}" srcOrd="0" destOrd="0" parTransId="{FA1F3D25-B03A-4377-85D1-40CA4BA3FED3}" sibTransId="{F15CA2CB-A578-4019-A60A-4067E7603B3E}"/>
    <dgm:cxn modelId="{6D62FC1D-654B-4E8C-B911-0FF784314ED6}" type="presOf" srcId="{4C1069E4-34E0-4A19-884F-B69508B2538F}" destId="{49221B50-B010-4910-A37C-5B4443738082}" srcOrd="0" destOrd="1" presId="urn:microsoft.com/office/officeart/2005/8/layout/vList6"/>
    <dgm:cxn modelId="{47A09FCD-211B-4223-9D6E-1F9F6481DC46}" type="presOf" srcId="{832B8C87-51C2-47B0-8FD4-8AF8A21BC442}" destId="{E1E194AE-EA24-43A0-9851-BDC8239A95BF}" srcOrd="0" destOrd="0" presId="urn:microsoft.com/office/officeart/2005/8/layout/vList6"/>
    <dgm:cxn modelId="{F6728E83-ED61-424D-B418-9498ACED8E66}" type="presOf" srcId="{6B921E0A-ACB7-469E-8DFE-B56AD568F37D}" destId="{49221B50-B010-4910-A37C-5B4443738082}" srcOrd="0" destOrd="3" presId="urn:microsoft.com/office/officeart/2005/8/layout/vList6"/>
    <dgm:cxn modelId="{1CD8731E-DF8F-4B38-99A5-9BB2B46FA418}" srcId="{AC5491D6-FC31-4FAD-A83C-9F02B0EE9ACE}" destId="{6B921E0A-ACB7-469E-8DFE-B56AD568F37D}" srcOrd="3" destOrd="0" parTransId="{82ACCC3C-957C-497E-8C73-6B3419AA575E}" sibTransId="{9D6BF270-3AF6-40FC-8CD8-655DB6A17778}"/>
    <dgm:cxn modelId="{4B855E0A-94CC-4500-B778-D01A1EF8A029}" srcId="{AC5491D6-FC31-4FAD-A83C-9F02B0EE9ACE}" destId="{4C1069E4-34E0-4A19-884F-B69508B2538F}" srcOrd="1" destOrd="0" parTransId="{C8AEB2F8-E280-43AF-B6C9-1BD392113F09}" sibTransId="{04E079BA-DFE9-405F-A034-CA94176410D8}"/>
    <dgm:cxn modelId="{703E666A-B9F0-4A22-BCBA-CFFB267B39E6}" type="presParOf" srcId="{E1E194AE-EA24-43A0-9851-BDC8239A95BF}" destId="{1C356400-8F56-47F5-A05B-CACD0D930B12}" srcOrd="0" destOrd="0" presId="urn:microsoft.com/office/officeart/2005/8/layout/vList6"/>
    <dgm:cxn modelId="{CC3F4A66-B7D6-4743-BE45-CB3F0337C1EA}" type="presParOf" srcId="{1C356400-8F56-47F5-A05B-CACD0D930B12}" destId="{C09DE736-C655-4EC2-B278-CF97F0259823}" srcOrd="0" destOrd="0" presId="urn:microsoft.com/office/officeart/2005/8/layout/vList6"/>
    <dgm:cxn modelId="{4242D6C4-BEEF-4D3F-94F7-1A1F9419557F}" type="presParOf" srcId="{1C356400-8F56-47F5-A05B-CACD0D930B12}" destId="{49221B50-B010-4910-A37C-5B4443738082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75A00E1-551B-4431-B937-173E777D1E38}">
      <dsp:nvSpPr>
        <dsp:cNvPr id="0" name=""/>
        <dsp:cNvSpPr/>
      </dsp:nvSpPr>
      <dsp:spPr>
        <a:xfrm>
          <a:off x="2273818" y="1893329"/>
          <a:ext cx="4596363" cy="4452985"/>
        </a:xfrm>
        <a:prstGeom prst="ellipse">
          <a:avLst/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ОБРАЗОВАТЕЛЬНЫЙ ПРОЦЕСС                                      Цель: обеспечить развитии личности детей дошкольного возраста в различных видах общения и деятельности с учетом их возрастных, индивидуальных, психологических и физиологических особенностей. Развитие личности, мотивации и способностей детей в различных видах деятельности и охватывает  направление развития и образования детей (образовательные области).</a:t>
          </a:r>
          <a:endParaRPr lang="ru-RU" sz="1600" kern="1200" dirty="0"/>
        </a:p>
      </dsp:txBody>
      <dsp:txXfrm>
        <a:off x="2273818" y="1893329"/>
        <a:ext cx="4596363" cy="4452985"/>
      </dsp:txXfrm>
    </dsp:sp>
    <dsp:sp modelId="{F6FDDAEE-9760-435F-A17D-0A6BC70F059D}">
      <dsp:nvSpPr>
        <dsp:cNvPr id="0" name=""/>
        <dsp:cNvSpPr/>
      </dsp:nvSpPr>
      <dsp:spPr>
        <a:xfrm rot="10046130">
          <a:off x="1729827" y="4577680"/>
          <a:ext cx="1175933" cy="670648"/>
        </a:xfrm>
        <a:prstGeom prst="leftArrow">
          <a:avLst>
            <a:gd name="adj1" fmla="val 60000"/>
            <a:gd name="adj2" fmla="val 50000"/>
          </a:avLst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80E5B2-8A04-4D65-A6B0-D406B6BCBDE0}">
      <dsp:nvSpPr>
        <dsp:cNvPr id="0" name=""/>
        <dsp:cNvSpPr/>
      </dsp:nvSpPr>
      <dsp:spPr>
        <a:xfrm>
          <a:off x="0" y="3995494"/>
          <a:ext cx="2235493" cy="1788394"/>
        </a:xfrm>
        <a:prstGeom prst="roundRect">
          <a:avLst>
            <a:gd name="adj" fmla="val 10000"/>
          </a:avLst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Социально-коммуникативное развитие</a:t>
          </a:r>
          <a:endParaRPr lang="ru-RU" sz="20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3995494"/>
        <a:ext cx="2235493" cy="1788394"/>
      </dsp:txXfrm>
    </dsp:sp>
    <dsp:sp modelId="{5B7946FB-3F10-4AD1-93B7-DB1C8E3EC1AF}">
      <dsp:nvSpPr>
        <dsp:cNvPr id="0" name=""/>
        <dsp:cNvSpPr/>
      </dsp:nvSpPr>
      <dsp:spPr>
        <a:xfrm rot="12580647">
          <a:off x="1462792" y="2574026"/>
          <a:ext cx="1602531" cy="670648"/>
        </a:xfrm>
        <a:prstGeom prst="leftArrow">
          <a:avLst>
            <a:gd name="adj1" fmla="val 60000"/>
            <a:gd name="adj2" fmla="val 50000"/>
          </a:avLst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CE47D6-E62C-4066-8583-7AFF81902D2F}">
      <dsp:nvSpPr>
        <dsp:cNvPr id="0" name=""/>
        <dsp:cNvSpPr/>
      </dsp:nvSpPr>
      <dsp:spPr>
        <a:xfrm>
          <a:off x="0" y="1257154"/>
          <a:ext cx="2235493" cy="17883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Физическое развитие</a:t>
          </a:r>
          <a:endParaRPr lang="ru-RU" sz="20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1257154"/>
        <a:ext cx="2235493" cy="1788394"/>
      </dsp:txXfrm>
    </dsp:sp>
    <dsp:sp modelId="{716E536F-AC9B-4D89-AEC8-D6FB15EA3531}">
      <dsp:nvSpPr>
        <dsp:cNvPr id="0" name=""/>
        <dsp:cNvSpPr/>
      </dsp:nvSpPr>
      <dsp:spPr>
        <a:xfrm rot="16200000">
          <a:off x="3946482" y="1847129"/>
          <a:ext cx="1251034" cy="670648"/>
        </a:xfrm>
        <a:prstGeom prst="leftArrow">
          <a:avLst>
            <a:gd name="adj1" fmla="val 60000"/>
            <a:gd name="adj2" fmla="val 50000"/>
          </a:avLst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D7A27D-F703-482F-82AA-63A5FBF3376E}">
      <dsp:nvSpPr>
        <dsp:cNvPr id="0" name=""/>
        <dsp:cNvSpPr/>
      </dsp:nvSpPr>
      <dsp:spPr>
        <a:xfrm>
          <a:off x="3454253" y="143121"/>
          <a:ext cx="2235493" cy="1788394"/>
        </a:xfrm>
        <a:prstGeom prst="roundRect">
          <a:avLst>
            <a:gd name="adj" fmla="val 10000"/>
          </a:avLst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Познавательное развитие</a:t>
          </a:r>
          <a:endParaRPr lang="ru-RU" sz="20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454253" y="143121"/>
        <a:ext cx="2235493" cy="1788394"/>
      </dsp:txXfrm>
    </dsp:sp>
    <dsp:sp modelId="{EEC602F7-C919-42BB-9DE1-03046E8568BB}">
      <dsp:nvSpPr>
        <dsp:cNvPr id="0" name=""/>
        <dsp:cNvSpPr/>
      </dsp:nvSpPr>
      <dsp:spPr>
        <a:xfrm rot="19875470">
          <a:off x="6121783" y="2558264"/>
          <a:ext cx="1567430" cy="670648"/>
        </a:xfrm>
        <a:prstGeom prst="leftArrow">
          <a:avLst>
            <a:gd name="adj1" fmla="val 60000"/>
            <a:gd name="adj2" fmla="val 50000"/>
          </a:avLst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756592-8FBE-4959-9375-0C35C0D458CC}">
      <dsp:nvSpPr>
        <dsp:cNvPr id="0" name=""/>
        <dsp:cNvSpPr/>
      </dsp:nvSpPr>
      <dsp:spPr>
        <a:xfrm>
          <a:off x="6908506" y="1331170"/>
          <a:ext cx="2235493" cy="1788394"/>
        </a:xfrm>
        <a:prstGeom prst="roundRect">
          <a:avLst>
            <a:gd name="adj" fmla="val 10000"/>
          </a:avLst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Художественно-эстетическое развитие</a:t>
          </a:r>
          <a:endParaRPr lang="ru-RU" sz="20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908506" y="1331170"/>
        <a:ext cx="2235493" cy="1788394"/>
      </dsp:txXfrm>
    </dsp:sp>
    <dsp:sp modelId="{B9599F1A-5FCF-43E8-88BC-6B1F3F771DD4}">
      <dsp:nvSpPr>
        <dsp:cNvPr id="0" name=""/>
        <dsp:cNvSpPr/>
      </dsp:nvSpPr>
      <dsp:spPr>
        <a:xfrm rot="683391">
          <a:off x="6239521" y="4564826"/>
          <a:ext cx="1160830" cy="670648"/>
        </a:xfrm>
        <a:prstGeom prst="leftArrow">
          <a:avLst>
            <a:gd name="adj1" fmla="val 60000"/>
            <a:gd name="adj2" fmla="val 50000"/>
          </a:avLst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86B78D-BBBC-40EF-AA3F-60076E7E7EDE}">
      <dsp:nvSpPr>
        <dsp:cNvPr id="0" name=""/>
        <dsp:cNvSpPr/>
      </dsp:nvSpPr>
      <dsp:spPr>
        <a:xfrm>
          <a:off x="6908506" y="3921487"/>
          <a:ext cx="2235493" cy="1788394"/>
        </a:xfrm>
        <a:prstGeom prst="roundRect">
          <a:avLst>
            <a:gd name="adj" fmla="val 10000"/>
          </a:avLst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Речевое развитие</a:t>
          </a:r>
          <a:endParaRPr lang="ru-RU" sz="2000" b="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908506" y="3921487"/>
        <a:ext cx="2235493" cy="1788394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9221B50-B010-4910-A37C-5B4443738082}">
      <dsp:nvSpPr>
        <dsp:cNvPr id="0" name=""/>
        <dsp:cNvSpPr/>
      </dsp:nvSpPr>
      <dsp:spPr>
        <a:xfrm>
          <a:off x="3826947" y="5766"/>
          <a:ext cx="2433687" cy="2940795"/>
        </a:xfrm>
        <a:prstGeom prst="rightArrow">
          <a:avLst>
            <a:gd name="adj1" fmla="val 75000"/>
            <a:gd name="adj2" fmla="val 50000"/>
          </a:avLst>
        </a:prstGeom>
        <a:solidFill>
          <a:srgbClr val="FEB0FA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7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700" kern="1200" dirty="0"/>
        </a:p>
        <a:p>
          <a:pPr marL="285750" lvl="1" indent="-285750" algn="r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rPr>
            <a:t>60%</a:t>
          </a:r>
          <a:endParaRPr lang="ru-RU" sz="4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Georgia" pitchFamily="18" charset="0"/>
          </a:endParaRP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700" kern="1200" dirty="0"/>
        </a:p>
      </dsp:txBody>
      <dsp:txXfrm>
        <a:off x="3826947" y="5766"/>
        <a:ext cx="2433687" cy="2940795"/>
      </dsp:txXfrm>
    </dsp:sp>
    <dsp:sp modelId="{C09DE736-C655-4EC2-B278-CF97F0259823}">
      <dsp:nvSpPr>
        <dsp:cNvPr id="0" name=""/>
        <dsp:cNvSpPr/>
      </dsp:nvSpPr>
      <dsp:spPr>
        <a:xfrm>
          <a:off x="0" y="0"/>
          <a:ext cx="3822885" cy="2949441"/>
        </a:xfrm>
        <a:prstGeom prst="roundRect">
          <a:avLst/>
        </a:prstGeom>
        <a:solidFill>
          <a:srgbClr val="92D050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u="sng" kern="1200" dirty="0" smtClean="0">
              <a:solidFill>
                <a:schemeClr val="tx1"/>
              </a:solidFill>
              <a:latin typeface="Georgia" pitchFamily="18" charset="0"/>
              <a:cs typeface="Times New Roman" pitchFamily="18" charset="0"/>
            </a:rPr>
            <a:t>ОБЯЗАТЕЛЬНАЯ ЧАСТЬ:</a:t>
          </a:r>
        </a:p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Georgia" pitchFamily="18" charset="0"/>
              <a:cs typeface="Times New Roman" pitchFamily="18" charset="0"/>
            </a:rPr>
            <a:t> основная образовательная программа МБДОУ  с учётом Примерной основной образовательной программы дошкольного образования                                             «От рождения до школы» под редакцией Н. Е. </a:t>
          </a:r>
          <a:r>
            <a:rPr lang="ru-RU" sz="1600" b="1" kern="1200" dirty="0" err="1" smtClean="0">
              <a:solidFill>
                <a:schemeClr val="tx1"/>
              </a:solidFill>
              <a:latin typeface="Georgia" pitchFamily="18" charset="0"/>
              <a:cs typeface="Times New Roman" pitchFamily="18" charset="0"/>
            </a:rPr>
            <a:t>Вераксы</a:t>
          </a:r>
          <a:r>
            <a:rPr lang="ru-RU" sz="1600" b="1" kern="1200" dirty="0" smtClean="0">
              <a:solidFill>
                <a:schemeClr val="tx1"/>
              </a:solidFill>
              <a:latin typeface="Georgia" pitchFamily="18" charset="0"/>
              <a:cs typeface="Times New Roman" pitchFamily="18" charset="0"/>
            </a:rPr>
            <a:t>, Т.С. Комаровой, </a:t>
          </a:r>
          <a:r>
            <a:rPr lang="ru-RU" sz="1600" b="1" kern="1200" dirty="0" err="1" smtClean="0">
              <a:solidFill>
                <a:schemeClr val="tx1"/>
              </a:solidFill>
              <a:latin typeface="Georgia" pitchFamily="18" charset="0"/>
              <a:cs typeface="Times New Roman" pitchFamily="18" charset="0"/>
            </a:rPr>
            <a:t>М.А.Васильевой</a:t>
          </a:r>
          <a:endParaRPr lang="ru-RU" sz="1600" b="1" kern="1200" dirty="0">
            <a:solidFill>
              <a:schemeClr val="tx1"/>
            </a:solidFill>
            <a:latin typeface="Georgia" pitchFamily="18" charset="0"/>
            <a:cs typeface="Times New Roman" pitchFamily="18" charset="0"/>
          </a:endParaRPr>
        </a:p>
      </dsp:txBody>
      <dsp:txXfrm>
        <a:off x="0" y="0"/>
        <a:ext cx="3822885" cy="29494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96C31-B0BD-42D6-B71E-56A6C47E4744}" type="datetimeFigureOut">
              <a:rPr lang="ru-RU" smtClean="0"/>
              <a:pPr/>
              <a:t>02.04.2023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C3C5-6403-4613-8F9E-F7A4A55867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96C31-B0BD-42D6-B71E-56A6C47E4744}" type="datetimeFigureOut">
              <a:rPr lang="ru-RU" smtClean="0"/>
              <a:pPr/>
              <a:t>02.04.2023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C3C5-6403-4613-8F9E-F7A4A55867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96C31-B0BD-42D6-B71E-56A6C47E4744}" type="datetimeFigureOut">
              <a:rPr lang="ru-RU" smtClean="0"/>
              <a:pPr/>
              <a:t>02.04.2023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C3C5-6403-4613-8F9E-F7A4A55867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96C31-B0BD-42D6-B71E-56A6C47E4744}" type="datetimeFigureOut">
              <a:rPr lang="ru-RU" smtClean="0"/>
              <a:pPr/>
              <a:t>02.04.2023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C3C5-6403-4613-8F9E-F7A4A55867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96C31-B0BD-42D6-B71E-56A6C47E4744}" type="datetimeFigureOut">
              <a:rPr lang="ru-RU" smtClean="0"/>
              <a:pPr/>
              <a:t>02.04.2023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C3C5-6403-4613-8F9E-F7A4A55867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96C31-B0BD-42D6-B71E-56A6C47E4744}" type="datetimeFigureOut">
              <a:rPr lang="ru-RU" smtClean="0"/>
              <a:pPr/>
              <a:t>02.04.2023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C3C5-6403-4613-8F9E-F7A4A55867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96C31-B0BD-42D6-B71E-56A6C47E4744}" type="datetimeFigureOut">
              <a:rPr lang="ru-RU" smtClean="0"/>
              <a:pPr/>
              <a:t>02.04.2023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C3C5-6403-4613-8F9E-F7A4A55867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96C31-B0BD-42D6-B71E-56A6C47E4744}" type="datetimeFigureOut">
              <a:rPr lang="ru-RU" smtClean="0"/>
              <a:pPr/>
              <a:t>02.04.2023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C3C5-6403-4613-8F9E-F7A4A55867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96C31-B0BD-42D6-B71E-56A6C47E4744}" type="datetimeFigureOut">
              <a:rPr lang="ru-RU" smtClean="0"/>
              <a:pPr/>
              <a:t>02.04.2023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C3C5-6403-4613-8F9E-F7A4A55867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96C31-B0BD-42D6-B71E-56A6C47E4744}" type="datetimeFigureOut">
              <a:rPr lang="ru-RU" smtClean="0"/>
              <a:pPr/>
              <a:t>02.04.2023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C3C5-6403-4613-8F9E-F7A4A55867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96C31-B0BD-42D6-B71E-56A6C47E4744}" type="datetimeFigureOut">
              <a:rPr lang="ru-RU" smtClean="0"/>
              <a:pPr/>
              <a:t>02.04.2023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C3C5-6403-4613-8F9E-F7A4A55867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D96C31-B0BD-42D6-B71E-56A6C47E4744}" type="datetimeFigureOut">
              <a:rPr lang="ru-RU" smtClean="0"/>
              <a:pPr/>
              <a:t>02.04.2023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7C3C5-6403-4613-8F9E-F7A4A558679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090466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B51B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Основная </a:t>
            </a:r>
            <a:br>
              <a:rPr lang="ru-RU" b="1" dirty="0">
                <a:solidFill>
                  <a:srgbClr val="B51B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B51B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образовательная программа </a:t>
            </a:r>
            <a:br>
              <a:rPr lang="ru-RU" b="1" dirty="0">
                <a:solidFill>
                  <a:srgbClr val="B51B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B51B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МБДОУ </a:t>
            </a:r>
            <a:r>
              <a:rPr lang="ru-RU" b="1" dirty="0" smtClean="0">
                <a:solidFill>
                  <a:srgbClr val="B51B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 err="1" smtClean="0">
                <a:solidFill>
                  <a:srgbClr val="B51B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Шланговский</a:t>
            </a:r>
            <a:r>
              <a:rPr lang="ru-RU" b="1" dirty="0" smtClean="0">
                <a:solidFill>
                  <a:srgbClr val="B51B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b="1" dirty="0" smtClean="0">
                <a:solidFill>
                  <a:srgbClr val="B51B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B51B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детский </a:t>
            </a:r>
            <a:r>
              <a:rPr lang="ru-RU" b="1" dirty="0">
                <a:solidFill>
                  <a:srgbClr val="B51B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сад»</a:t>
            </a:r>
            <a:br>
              <a:rPr lang="ru-RU" b="1" dirty="0">
                <a:solidFill>
                  <a:srgbClr val="B51B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(краткая презентация для родителей)</a:t>
            </a:r>
          </a:p>
        </p:txBody>
      </p:sp>
    </p:spTree>
    <p:extLst>
      <p:ext uri="{BB962C8B-B14F-4D97-AF65-F5344CB8AC3E}">
        <p14:creationId xmlns:p14="http://schemas.microsoft.com/office/powerpoint/2010/main" xmlns="" val="241159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http://www.playcast.ru/uploads/2016/05/23/187515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781051"/>
            <a:ext cx="9468544" cy="763905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55719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Условия реализации программы: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1142984"/>
            <a:ext cx="4000528" cy="2428892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solidFill>
                <a:srgbClr val="7030A0"/>
              </a:solidFill>
            </a:endParaRPr>
          </a:p>
          <a:p>
            <a:pPr algn="ctr"/>
            <a:endParaRPr lang="ru-RU" sz="1400" b="1" dirty="0" smtClean="0">
              <a:solidFill>
                <a:srgbClr val="7030A0"/>
              </a:solidFill>
            </a:endParaRPr>
          </a:p>
          <a:p>
            <a:pPr algn="ctr"/>
            <a:endParaRPr lang="ru-RU" sz="1400" b="1" dirty="0" smtClean="0">
              <a:solidFill>
                <a:srgbClr val="7030A0"/>
              </a:solidFill>
            </a:endParaRPr>
          </a:p>
          <a:p>
            <a:pPr algn="ctr"/>
            <a:endParaRPr lang="ru-RU" sz="1400" b="1" dirty="0" smtClean="0">
              <a:solidFill>
                <a:srgbClr val="7030A0"/>
              </a:solidFill>
            </a:endParaRPr>
          </a:p>
          <a:p>
            <a:pPr algn="ctr"/>
            <a:endParaRPr lang="ru-RU" sz="1400" b="1" dirty="0" smtClean="0">
              <a:solidFill>
                <a:srgbClr val="7030A0"/>
              </a:solidFill>
            </a:endParaRPr>
          </a:p>
          <a:p>
            <a:pPr algn="ctr"/>
            <a:r>
              <a:rPr lang="ru-RU" sz="1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Материально-технические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chemeClr val="tx1"/>
                </a:solidFill>
              </a:rPr>
              <a:t>Соответствие санитарным нормам, правилам пожарной безопасности, возрастным и индивидуальным особенностям детей</a:t>
            </a:r>
          </a:p>
          <a:p>
            <a:r>
              <a:rPr lang="en-US" sz="1600" dirty="0" smtClean="0">
                <a:solidFill>
                  <a:schemeClr val="tx1"/>
                </a:solidFill>
              </a:rPr>
              <a:t>-</a:t>
            </a:r>
            <a:r>
              <a:rPr lang="ru-RU" sz="1600" dirty="0" smtClean="0">
                <a:solidFill>
                  <a:schemeClr val="tx1"/>
                </a:solidFill>
              </a:rPr>
              <a:t>Группа имеет пространственную среду, оборудование, учебные комплекты в соответствии с возрастом детей</a:t>
            </a:r>
          </a:p>
          <a:p>
            <a:pPr>
              <a:buFontTx/>
              <a:buChar char="-"/>
            </a:pPr>
            <a:endParaRPr lang="ru-RU" sz="1400" b="1" dirty="0" smtClean="0">
              <a:solidFill>
                <a:schemeClr val="tx1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9025" y="3798202"/>
            <a:ext cx="4000528" cy="2643206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Кадровые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Воспитатель -  первой квалификационной категории.  Требование: обладать основными компетенциями, необходимыми для развития детей.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Учебно-вспомогательный персонал-соответствие действующим квалификационным характеристикам.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          </a:t>
            </a:r>
          </a:p>
          <a:p>
            <a:endParaRPr lang="ru-RU" dirty="0" smtClean="0">
              <a:solidFill>
                <a:schemeClr val="tx1"/>
              </a:solidFill>
            </a:endParaRPr>
          </a:p>
          <a:p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   к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714876" y="1142984"/>
            <a:ext cx="4177604" cy="3226722"/>
          </a:xfrm>
          <a:prstGeom prst="rect">
            <a:avLst/>
          </a:prstGeom>
          <a:solidFill>
            <a:srgbClr val="00B0F0"/>
          </a:solidFill>
          <a:ln>
            <a:solidFill>
              <a:srgbClr val="FFC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Психолого-педагогические</a:t>
            </a:r>
          </a:p>
          <a:p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Уважение к человеческому достоинству детей, формирование и  поддержка их положительной самооценки</a:t>
            </a:r>
          </a:p>
          <a:p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-Использование форм и методов работы, соответствующих возрасту, индивидуальным особенностям</a:t>
            </a:r>
          </a:p>
          <a:p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-Построение образовательной деятельности на основе взаимодействия взрослых и детей</a:t>
            </a:r>
          </a:p>
          <a:p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-Поддержка  родителей( законных представителей)в воспитании детей, охране и укреплении их здоровья, вовлечение непосредственно в образовательную деятельность</a:t>
            </a:r>
          </a:p>
          <a:p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-Возможность выбора детьми видов деятельности , общения</a:t>
            </a:r>
          </a:p>
          <a:p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803414" y="4653136"/>
            <a:ext cx="4000528" cy="2071702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r>
              <a:rPr lang="ru-RU" b="1" dirty="0" smtClean="0">
                <a:solidFill>
                  <a:srgbClr val="7030A0"/>
                </a:solidFill>
              </a:rPr>
              <a:t>Финансовые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-Финансовое обеспечение ДОУ обеспечивает возможность выполнения требований ФГОС ДО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-Гарантия бесплатного дошкольного образования</a:t>
            </a: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-4284984" y="1484784"/>
            <a:ext cx="4041648" cy="4937760"/>
          </a:xfrm>
        </p:spPr>
        <p:txBody>
          <a:bodyPr/>
          <a:lstStyle/>
          <a:p>
            <a:endParaRPr lang="ru-RU" b="1" dirty="0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6082" name="Picture 2" descr="http://900igr.net/up/datas/199123/0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2" name="Picture 4" descr="https://im0-tub-ru.yandex.net/i?id=5fc0fe94bc2da61d7fd097ac0bf58c36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Вариативная часть образовательной программы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Обеспечивает качество образовательного процесса для создания оптимальных условий развития дошкольника с учетом его физического и психического здоровья, для реализации психолого-педагогической готовности к обучению в школе.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14414" y="3357562"/>
            <a:ext cx="6143668" cy="50006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Приоритетные направления</a:t>
            </a: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928662" y="4286256"/>
            <a:ext cx="2571768" cy="785818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Речевое развитие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5357818" y="4357694"/>
            <a:ext cx="2500330" cy="71438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Познавательное развитие</a:t>
            </a:r>
            <a:endParaRPr lang="ru-RU" sz="1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rot="5400000">
            <a:off x="2214546" y="3929066"/>
            <a:ext cx="500066" cy="357190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16200000" flipH="1">
            <a:off x="6215074" y="4000504"/>
            <a:ext cx="571504" cy="285752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http://volna.org/wp-content/uploads/2016/09/13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Требования к развивающей предметно-пространственной среде</a:t>
            </a:r>
            <a:endParaRPr lang="ru-RU" sz="4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700808"/>
            <a:ext cx="8686800" cy="4456152"/>
          </a:xfrm>
        </p:spPr>
        <p:txBody>
          <a:bodyPr/>
          <a:lstStyle/>
          <a:p>
            <a:r>
              <a:rPr lang="ru-RU" dirty="0" smtClean="0">
                <a:latin typeface="Georgia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Georgia" pitchFamily="18" charset="0"/>
                <a:cs typeface="Times New Roman" pitchFamily="18" charset="0"/>
              </a:rPr>
              <a:t>Полифункциональность</a:t>
            </a:r>
            <a:endParaRPr lang="ru-RU" sz="2000" dirty="0" smtClean="0">
              <a:latin typeface="Georgia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Georgia" pitchFamily="18" charset="0"/>
                <a:cs typeface="Times New Roman" pitchFamily="18" charset="0"/>
              </a:rPr>
              <a:t> Вариативность</a:t>
            </a:r>
          </a:p>
          <a:p>
            <a:endParaRPr lang="ru-RU" sz="2000" dirty="0" smtClean="0">
              <a:latin typeface="Georgia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Georgia" pitchFamily="18" charset="0"/>
                <a:cs typeface="Times New Roman" pitchFamily="18" charset="0"/>
              </a:rPr>
              <a:t>Доступность </a:t>
            </a:r>
          </a:p>
          <a:p>
            <a:r>
              <a:rPr lang="ru-RU" sz="2000" dirty="0" smtClean="0">
                <a:latin typeface="Georgia" pitchFamily="18" charset="0"/>
                <a:cs typeface="Times New Roman" pitchFamily="18" charset="0"/>
              </a:rPr>
              <a:t> Безопасность </a:t>
            </a:r>
          </a:p>
          <a:p>
            <a:endParaRPr lang="ru-RU" sz="2000" dirty="0" smtClean="0">
              <a:latin typeface="Georgia" pitchFamily="18" charset="0"/>
              <a:cs typeface="Times New Roman" pitchFamily="18" charset="0"/>
            </a:endParaRPr>
          </a:p>
          <a:p>
            <a:r>
              <a:rPr lang="ru-RU" sz="2000" dirty="0" err="1" smtClean="0">
                <a:latin typeface="Georgia" pitchFamily="18" charset="0"/>
                <a:cs typeface="Times New Roman" pitchFamily="18" charset="0"/>
              </a:rPr>
              <a:t>Трансформируемость</a:t>
            </a:r>
            <a:endParaRPr lang="ru-RU" sz="2000" dirty="0" smtClean="0">
              <a:latin typeface="Georgia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Georgia" pitchFamily="18" charset="0"/>
                <a:cs typeface="Times New Roman" pitchFamily="18" charset="0"/>
              </a:rPr>
              <a:t>Содержательно-насыщенность</a:t>
            </a:r>
          </a:p>
        </p:txBody>
      </p:sp>
      <p:pic>
        <p:nvPicPr>
          <p:cNvPr id="6" name="Picture 2" descr="C:\Users\User\Downloads\MyCollages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844824"/>
            <a:ext cx="4104456" cy="41044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179512" y="714356"/>
            <a:ext cx="8856983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Взаимодействие с родителями</a:t>
            </a:r>
            <a:endParaRPr lang="ru-RU" sz="4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Picture 2" descr="F:\DCIM\100PHOTO\SAM_522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5482" y="1999424"/>
            <a:ext cx="4160347" cy="2915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F:\DCIM\100PHOTO\SAM_495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49520" y="3789040"/>
            <a:ext cx="5183560" cy="2915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3010"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395536" y="197346"/>
            <a:ext cx="8424936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sz="2000" b="1" dirty="0" smtClean="0">
              <a:solidFill>
                <a:srgbClr val="FC22F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000" b="1" dirty="0" smtClean="0">
                <a:solidFill>
                  <a:srgbClr val="FC22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Система  </a:t>
            </a:r>
            <a:r>
              <a:rPr lang="ru-RU" sz="2000" b="1" dirty="0">
                <a:solidFill>
                  <a:srgbClr val="FC22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взаимодействия  с родителями  включает:</a:t>
            </a:r>
          </a:p>
          <a:p>
            <a:r>
              <a:rPr lang="ru-RU" dirty="0">
                <a:latin typeface="Georgia" panose="02040502050405020303" pitchFamily="18" charset="0"/>
              </a:rPr>
              <a:t>	ознакомление родителей с результатами работы </a:t>
            </a:r>
            <a:r>
              <a:rPr lang="ru-RU" dirty="0" smtClean="0">
                <a:latin typeface="Georgia" panose="02040502050405020303" pitchFamily="18" charset="0"/>
              </a:rPr>
              <a:t>ДОУ;</a:t>
            </a:r>
            <a:endParaRPr lang="ru-RU" dirty="0">
              <a:latin typeface="Georgia" panose="02040502050405020303" pitchFamily="18" charset="0"/>
            </a:endParaRPr>
          </a:p>
          <a:p>
            <a:r>
              <a:rPr lang="ru-RU" dirty="0">
                <a:latin typeface="Georgia" panose="02040502050405020303" pitchFamily="18" charset="0"/>
              </a:rPr>
              <a:t>	ознакомление родителей с содержанием работы  ДОУ, направленной на физическое, психическое и социальное  развитие ребенка;</a:t>
            </a:r>
          </a:p>
          <a:p>
            <a:r>
              <a:rPr lang="ru-RU" dirty="0">
                <a:latin typeface="Georgia" panose="02040502050405020303" pitchFamily="18" charset="0"/>
              </a:rPr>
              <a:t>	участие в составлении планов: спортивных и культурно-массовых мероприятий, работы родительского комитета </a:t>
            </a:r>
          </a:p>
          <a:p>
            <a:r>
              <a:rPr lang="ru-RU" dirty="0">
                <a:latin typeface="Georgia" panose="02040502050405020303" pitchFamily="18" charset="0"/>
              </a:rPr>
              <a:t>	целенаправленную работу, пропагандирующую общественное дошкольное воспитание в его разных формах;</a:t>
            </a:r>
          </a:p>
          <a:p>
            <a:r>
              <a:rPr lang="ru-RU" dirty="0">
                <a:latin typeface="Georgia" panose="02040502050405020303" pitchFamily="18" charset="0"/>
              </a:rPr>
              <a:t>	обучение конкретным приемам и методам воспитания и развития ребенка в разных видах детской деятельности на семинарах-практикумах, консультациях и открытых занятиях.</a:t>
            </a:r>
          </a:p>
        </p:txBody>
      </p:sp>
    </p:spTree>
    <p:extLst>
      <p:ext uri="{BB962C8B-B14F-4D97-AF65-F5344CB8AC3E}">
        <p14:creationId xmlns:p14="http://schemas.microsoft.com/office/powerpoint/2010/main" xmlns="" val="3121419957"/>
      </p:ext>
    </p:extLst>
  </p:cSld>
  <p:clrMapOvr>
    <a:masterClrMapping/>
  </p:clrMapOvr>
  <p:transition advTm="3010"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1008111"/>
          </a:xfrm>
        </p:spPr>
        <p:txBody>
          <a:bodyPr>
            <a:normAutofit fontScale="90000"/>
          </a:bodyPr>
          <a:lstStyle/>
          <a:p>
            <a:r>
              <a:rPr lang="ru-RU" sz="3100" b="1" spc="50" dirty="0" smtClean="0">
                <a:ln w="11430"/>
                <a:solidFill>
                  <a:srgbClr val="66006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Целевые ориентиры на этапе завершения дошкольного образования</a:t>
            </a:r>
            <a:r>
              <a:rPr lang="ru-RU" b="1" cap="none" spc="50" dirty="0" smtClean="0">
                <a:ln w="11430"/>
                <a:solidFill>
                  <a:srgbClr val="66006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b="1" cap="none" spc="50" dirty="0" smtClean="0">
                <a:ln w="11430"/>
                <a:solidFill>
                  <a:srgbClr val="66006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dirty="0"/>
          </a:p>
        </p:txBody>
      </p:sp>
      <p:pic>
        <p:nvPicPr>
          <p:cNvPr id="53250" name="Picture 2" descr="http://zoozel.ru/gallery/images/1706367_fony-dlya-dete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6220" y="0"/>
            <a:ext cx="9190220" cy="68580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772816"/>
            <a:ext cx="8496944" cy="4752528"/>
          </a:xfrm>
        </p:spPr>
        <p:txBody>
          <a:bodyPr>
            <a:normAutofit fontScale="55000" lnSpcReduction="20000"/>
          </a:bodyPr>
          <a:lstStyle/>
          <a:p>
            <a:pPr algn="l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Владеет основными культурными способами деятельности</a:t>
            </a:r>
          </a:p>
          <a:p>
            <a:pPr algn="l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-</a:t>
            </a:r>
            <a:r>
              <a:rPr lang="ru-RU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Проявляет инициативу и самостоятельность</a:t>
            </a:r>
          </a:p>
          <a:p>
            <a:pPr algn="l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-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Положительно относится к миру, к людям, , самому себе, участвует в совместных играх, способен договариваться</a:t>
            </a:r>
          </a:p>
          <a:p>
            <a:pPr algn="l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-</a:t>
            </a:r>
            <a:r>
              <a:rPr lang="ru-RU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Адекватно проявляет свои чувства</a:t>
            </a:r>
          </a:p>
          <a:p>
            <a:pPr algn="l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-</a:t>
            </a:r>
            <a:r>
              <a:rPr lang="ru-RU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Владеет разными формами и видами игр</a:t>
            </a:r>
          </a:p>
          <a:p>
            <a:pPr algn="l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-</a:t>
            </a: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Хорошо владеет устной речью, может выражать свои мысли и желания</a:t>
            </a:r>
          </a:p>
          <a:p>
            <a:pPr algn="l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-</a:t>
            </a:r>
            <a:r>
              <a:rPr lang="ru-RU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Развита мелкая моторика</a:t>
            </a:r>
          </a:p>
          <a:p>
            <a:pPr algn="l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-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Способен к волевым усилиям , может следовать социальным нормам поведения в различных видах деятельности</a:t>
            </a:r>
          </a:p>
          <a:p>
            <a:pPr algn="l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-</a:t>
            </a:r>
            <a:r>
              <a:rPr lang="ru-RU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Соблюдает правила безопасного поведения и личной гигиены</a:t>
            </a:r>
          </a:p>
          <a:p>
            <a:pPr algn="l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-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Проявляет любознательность, интересуется причинно-следственными связями, склонен наблюдать , экспериментировать</a:t>
            </a:r>
          </a:p>
          <a:p>
            <a:pPr algn="l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-</a:t>
            </a:r>
            <a:r>
              <a:rPr lang="ru-RU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Обладает начальными знаниями о себе, природном и социальном мире, в котором живет.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63688" y="1412776"/>
            <a:ext cx="54726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Модель выпускника ДОУ</a:t>
            </a:r>
            <a:endParaRPr lang="ru-RU" sz="2000" b="1" i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99592" y="1"/>
            <a:ext cx="59584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spc="50" dirty="0" smtClean="0">
                <a:ln w="11430"/>
                <a:solidFill>
                  <a:srgbClr val="66006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Целевые ориентиры на этапе завершения дошкольного образования</a:t>
            </a:r>
            <a:endParaRPr lang="ru-RU" sz="2400" b="1" cap="none" spc="50" dirty="0">
              <a:ln w="11430"/>
              <a:solidFill>
                <a:srgbClr val="660066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4274" name="Picture 2" descr="https://avatars.mds.yandex.net/get-pdb/34158/54828917-478a-4f9b-bf25-bd86e750e476/s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ru-RU" b="1" cap="all" spc="0" dirty="0" smtClean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Georgia" panose="02040502050405020303" pitchFamily="18" charset="0"/>
            </a:endParaRPr>
          </a:p>
          <a:p>
            <a:pPr algn="ctr"/>
            <a:r>
              <a:rPr lang="ru-RU" b="1" cap="all" spc="0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Georgia" panose="02040502050405020303" pitchFamily="18" charset="0"/>
              </a:rPr>
              <a:t>УВАЖАЕМЫЕ РОДИТЕЛИ!</a:t>
            </a:r>
          </a:p>
          <a:p>
            <a:pPr algn="ctr"/>
            <a:r>
              <a:rPr lang="ru-RU" b="1" cap="all" spc="0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Georgia" panose="02040502050405020303" pitchFamily="18" charset="0"/>
              </a:rPr>
              <a:t>Спасибо что вы с нами!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713983955"/>
              </p:ext>
            </p:extLst>
          </p:nvPr>
        </p:nvGraphicFramePr>
        <p:xfrm>
          <a:off x="0" y="0"/>
          <a:ext cx="9144000" cy="6857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0" y="84382"/>
            <a:ext cx="9144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Georgia" pitchFamily="18" charset="0"/>
                <a:cs typeface="Times New Roman" pitchFamily="18" charset="0"/>
              </a:rPr>
              <a:t>     </a:t>
            </a:r>
            <a:r>
              <a:rPr lang="ru-RU" sz="2400" b="1" dirty="0" smtClean="0">
                <a:solidFill>
                  <a:srgbClr val="7030A0"/>
                </a:solidFill>
                <a:latin typeface="Georgia" pitchFamily="18" charset="0"/>
                <a:cs typeface="Times New Roman" pitchFamily="18" charset="0"/>
              </a:rPr>
              <a:t>Модель основной образовательной программы МБДОУ «</a:t>
            </a:r>
            <a:r>
              <a:rPr lang="ru-RU" sz="2400" b="1" dirty="0" err="1" smtClean="0">
                <a:solidFill>
                  <a:srgbClr val="7030A0"/>
                </a:solidFill>
                <a:latin typeface="Georgia" pitchFamily="18" charset="0"/>
                <a:cs typeface="Times New Roman" pitchFamily="18" charset="0"/>
              </a:rPr>
              <a:t>Шланговский</a:t>
            </a:r>
            <a:r>
              <a:rPr lang="ru-RU" sz="2400" b="1" dirty="0" smtClean="0">
                <a:solidFill>
                  <a:srgbClr val="7030A0"/>
                </a:solidFill>
                <a:latin typeface="Georgia" pitchFamily="18" charset="0"/>
                <a:cs typeface="Times New Roman" pitchFamily="18" charset="0"/>
              </a:rPr>
              <a:t>  детский сад «</a:t>
            </a:r>
            <a:endParaRPr lang="ru-RU" sz="2400" b="1" dirty="0">
              <a:solidFill>
                <a:srgbClr val="7030A0"/>
              </a:solidFill>
              <a:latin typeface="Georgia" pitchFamily="18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73910365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download background - скачать фон для powerpoi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91440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  <a:latin typeface="Georgia" pitchFamily="18" charset="0"/>
                <a:cs typeface="Times New Roman" pitchFamily="18" charset="0"/>
              </a:rPr>
              <a:t>Образовательная программа состоит:</a:t>
            </a:r>
            <a:endParaRPr lang="ru-RU" sz="3600" b="1" dirty="0">
              <a:solidFill>
                <a:srgbClr val="7030A0"/>
              </a:solidFill>
              <a:latin typeface="Georgia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xmlns="" val="3464563958"/>
              </p:ext>
            </p:extLst>
          </p:nvPr>
        </p:nvGraphicFramePr>
        <p:xfrm>
          <a:off x="107503" y="1196753"/>
          <a:ext cx="6264697" cy="2952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3" name="Группа 9"/>
          <p:cNvGrpSpPr/>
          <p:nvPr/>
        </p:nvGrpSpPr>
        <p:grpSpPr>
          <a:xfrm rot="10800000">
            <a:off x="3859533" y="4083393"/>
            <a:ext cx="2567941" cy="2350437"/>
            <a:chOff x="1616709" y="2586084"/>
            <a:chExt cx="2567941" cy="2350437"/>
          </a:xfrm>
        </p:grpSpPr>
        <p:sp>
          <p:nvSpPr>
            <p:cNvPr id="11" name="Стрелка вправо 10"/>
            <p:cNvSpPr/>
            <p:nvPr/>
          </p:nvSpPr>
          <p:spPr>
            <a:xfrm>
              <a:off x="1759585" y="2586084"/>
              <a:ext cx="2425065" cy="2350437"/>
            </a:xfrm>
            <a:prstGeom prst="rightArrow">
              <a:avLst>
                <a:gd name="adj1" fmla="val 75000"/>
                <a:gd name="adj2" fmla="val 50000"/>
              </a:avLst>
            </a:prstGeom>
            <a:solidFill>
              <a:srgbClr val="52CCC0">
                <a:alpha val="90000"/>
              </a:srgbClr>
            </a:solidFill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Стрелка вправо 4"/>
            <p:cNvSpPr/>
            <p:nvPr/>
          </p:nvSpPr>
          <p:spPr>
            <a:xfrm>
              <a:off x="1616709" y="2879889"/>
              <a:ext cx="1543651" cy="17628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1590" tIns="21590" rIns="21590" bIns="21590" numCol="1" spcCol="1270" anchor="t" anchorCtr="0">
              <a:noAutofit/>
            </a:bodyPr>
            <a:lstStyle/>
            <a:p>
              <a:pPr marL="285750" lvl="1" indent="-285750" algn="l" defTabSz="1511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ru-RU" sz="3400" kern="1200" dirty="0"/>
            </a:p>
            <a:p>
              <a:pPr marL="285750" lvl="1" indent="-285750" algn="l" defTabSz="1511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ru-RU" sz="3400" kern="1200" dirty="0"/>
            </a:p>
          </p:txBody>
        </p:sp>
      </p:grpSp>
      <p:sp>
        <p:nvSpPr>
          <p:cNvPr id="14" name="Скругленный прямоугольник 13"/>
          <p:cNvSpPr/>
          <p:nvPr/>
        </p:nvSpPr>
        <p:spPr>
          <a:xfrm>
            <a:off x="6225239" y="3071810"/>
            <a:ext cx="2606677" cy="3279131"/>
          </a:xfrm>
          <a:prstGeom prst="roundRect">
            <a:avLst/>
          </a:prstGeom>
          <a:solidFill>
            <a:srgbClr val="FEB0FA"/>
          </a:solidFill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7" name="TextBox 16"/>
          <p:cNvSpPr txBox="1"/>
          <p:nvPr/>
        </p:nvSpPr>
        <p:spPr>
          <a:xfrm>
            <a:off x="6284598" y="3212976"/>
            <a:ext cx="2420065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u="sng" dirty="0" smtClean="0">
                <a:latin typeface="Georgia" pitchFamily="18" charset="0"/>
              </a:rPr>
              <a:t>ВАРИАТИВНАЯ ЧАСТЬ</a:t>
            </a:r>
          </a:p>
          <a:p>
            <a:pPr algn="ctr"/>
            <a:r>
              <a:rPr lang="ru-RU" dirty="0" smtClean="0">
                <a:latin typeface="Georgia" pitchFamily="18" charset="0"/>
              </a:rPr>
              <a:t>формируемая</a:t>
            </a:r>
          </a:p>
          <a:p>
            <a:pPr algn="ctr"/>
            <a:r>
              <a:rPr lang="ru-RU" dirty="0" smtClean="0">
                <a:latin typeface="Georgia" pitchFamily="18" charset="0"/>
              </a:rPr>
              <a:t>участниками</a:t>
            </a:r>
          </a:p>
          <a:p>
            <a:pPr algn="ctr"/>
            <a:r>
              <a:rPr lang="ru-RU" dirty="0" smtClean="0">
                <a:latin typeface="Georgia" pitchFamily="18" charset="0"/>
              </a:rPr>
              <a:t>образовательного процесса</a:t>
            </a:r>
            <a:endParaRPr lang="en-US" dirty="0" smtClean="0">
              <a:latin typeface="Georgia" pitchFamily="18" charset="0"/>
            </a:endParaRPr>
          </a:p>
          <a:p>
            <a:pPr algn="ctr"/>
            <a:r>
              <a:rPr lang="ru-RU" sz="1600" dirty="0" smtClean="0">
                <a:latin typeface="Georgia" pitchFamily="18" charset="0"/>
              </a:rPr>
              <a:t>Региональная программа</a:t>
            </a:r>
          </a:p>
          <a:p>
            <a:pPr algn="ctr"/>
            <a:r>
              <a:rPr lang="ru-RU" sz="1600" dirty="0" err="1" smtClean="0">
                <a:latin typeface="Georgia" panose="02040502050405020303" pitchFamily="18" charset="0"/>
              </a:rPr>
              <a:t>С.М.Гаффарова</a:t>
            </a:r>
            <a:r>
              <a:rPr lang="ru-RU" sz="1600" dirty="0" smtClean="0">
                <a:latin typeface="Georgia" panose="02040502050405020303" pitchFamily="18" charset="0"/>
              </a:rPr>
              <a:t>.;</a:t>
            </a:r>
          </a:p>
          <a:p>
            <a:pPr algn="ctr"/>
            <a:r>
              <a:rPr lang="ru-RU" sz="1600" dirty="0" smtClean="0">
                <a:latin typeface="Georgia" panose="02040502050405020303" pitchFamily="18" charset="0"/>
              </a:rPr>
              <a:t>УМК «Изучаем русский язык» и др.</a:t>
            </a:r>
          </a:p>
          <a:p>
            <a:pPr algn="ctr"/>
            <a:endParaRPr lang="ru-RU" sz="1600" dirty="0">
              <a:latin typeface="Georgia" panose="02040502050405020303" pitchFamily="18" charset="0"/>
            </a:endParaRPr>
          </a:p>
          <a:p>
            <a:pPr algn="ctr"/>
            <a:endParaRPr lang="ru-RU" sz="1600" dirty="0" smtClean="0">
              <a:latin typeface="Georgia" panose="02040502050405020303" pitchFamily="18" charset="0"/>
            </a:endParaRPr>
          </a:p>
          <a:p>
            <a:pPr algn="ctr"/>
            <a:endParaRPr lang="ru-RU" sz="1600" dirty="0" smtClean="0"/>
          </a:p>
          <a:p>
            <a:pPr algn="ctr"/>
            <a:endParaRPr lang="ru-RU" sz="1600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4523048" y="4860572"/>
            <a:ext cx="1643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40%</a:t>
            </a:r>
            <a:r>
              <a:rPr lang="ru-RU" sz="3600" dirty="0" smtClean="0"/>
              <a:t>●</a:t>
            </a:r>
            <a:endParaRPr lang="ru-RU" sz="3600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5842" name="Picture 2" descr="http://7oom.ru/powerpoint/detskiy-fon-dlya-prezentacii-1.jpg?ver=3.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96552" y="-315416"/>
            <a:ext cx="9753600" cy="734377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51520" y="0"/>
            <a:ext cx="85689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b="1" dirty="0" smtClean="0">
                <a:solidFill>
                  <a:srgbClr val="7030A0"/>
                </a:solidFill>
                <a:latin typeface="Georgia" pitchFamily="18" charset="0"/>
              </a:rPr>
              <a:t>Образовательные области:</a:t>
            </a:r>
            <a:endParaRPr lang="ru-RU" sz="4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764704"/>
            <a:ext cx="882047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 smtClean="0">
                <a:solidFill>
                  <a:srgbClr val="FF0000"/>
                </a:solidFill>
                <a:latin typeface="Georgia" pitchFamily="18" charset="0"/>
                <a:cs typeface="Times New Roman" pitchFamily="18" charset="0"/>
              </a:rPr>
              <a:t>Познавательное развитие </a:t>
            </a:r>
            <a:r>
              <a:rPr lang="ru-RU" dirty="0" smtClean="0">
                <a:latin typeface="Georgia" pitchFamily="18" charset="0"/>
                <a:cs typeface="Times New Roman" pitchFamily="18" charset="0"/>
              </a:rPr>
              <a:t>предполагает развитие интересов детей, любознательности и познавательной мотивации; формирование познавательных действий, становление сознания; развитие воображения и творческой активности; формирование первичных представлений о себе, других людях,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др.), о малой родине и Отечестве, представлений о </a:t>
            </a:r>
            <a:r>
              <a:rPr lang="ru-RU" dirty="0" err="1" smtClean="0">
                <a:latin typeface="Georgia" pitchFamily="18" charset="0"/>
                <a:cs typeface="Times New Roman" pitchFamily="18" charset="0"/>
              </a:rPr>
              <a:t>социокультурных</a:t>
            </a:r>
            <a:r>
              <a:rPr lang="ru-RU" dirty="0" smtClean="0">
                <a:latin typeface="Georgia" pitchFamily="18" charset="0"/>
                <a:cs typeface="Times New Roman" pitchFamily="18" charset="0"/>
              </a:rPr>
              <a:t> ценностях нашего народа, об отечественных традициях и праздниках, о планете Земля как общем доме людей, об особенностях ее природы, многообразии стран и народов мира.</a:t>
            </a:r>
          </a:p>
        </p:txBody>
      </p:sp>
      <p:pic>
        <p:nvPicPr>
          <p:cNvPr id="1026" name="Picture 2" descr="C:\Users\User\Downloads\Telegram Desktop\photo_2023-04-02_13-02-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3941676"/>
            <a:ext cx="3888432" cy="29163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8914" name="Picture 2" descr="http://img-fotki.yandex.ru/get/9/yankolin.142/0_2a4ce_8bb14366_X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23528" y="197347"/>
            <a:ext cx="849694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 smtClean="0">
                <a:solidFill>
                  <a:srgbClr val="7030A0"/>
                </a:solidFill>
                <a:latin typeface="Georgia" pitchFamily="18" charset="0"/>
                <a:cs typeface="Times New Roman" pitchFamily="18" charset="0"/>
              </a:rPr>
              <a:t>Социально-коммуникативное развитие </a:t>
            </a:r>
            <a:r>
              <a:rPr lang="ru-RU" dirty="0" smtClean="0">
                <a:latin typeface="Georgia" pitchFamily="18" charset="0"/>
                <a:cs typeface="Times New Roman" pitchFamily="18" charset="0"/>
              </a:rPr>
              <a:t>направлено на усвоение норм и ценностей, принятых в обществе, включая моральные и нравственные ценности; развитие общения и взаимодействия ребенка со взрослыми и сверстниками; становление самостоятельности, целенаправленности и </a:t>
            </a:r>
            <a:r>
              <a:rPr lang="ru-RU" dirty="0" err="1" smtClean="0">
                <a:latin typeface="Georgia" pitchFamily="18" charset="0"/>
                <a:cs typeface="Times New Roman" pitchFamily="18" charset="0"/>
              </a:rPr>
              <a:t>саморегуляции</a:t>
            </a:r>
            <a:r>
              <a:rPr lang="ru-RU" dirty="0" smtClean="0">
                <a:latin typeface="Georgia" pitchFamily="18" charset="0"/>
                <a:cs typeface="Times New Roman" pitchFamily="18" charset="0"/>
              </a:rPr>
              <a:t> собственных действий; развитие социального и эмоционального интеллекта, эмоциональной отзывчивости, сопереживания, формирование готовности к совместной деятельности со сверстниками, формирование уважительного отношения и чувства принадлежности к своей семье и к сообществу детей и взрослых в Организации; формирование позитивных установок к различным видам труда и творчества; формирование основ безопасного поведения в быту, социуме, природе.</a:t>
            </a:r>
          </a:p>
        </p:txBody>
      </p:sp>
      <p:pic>
        <p:nvPicPr>
          <p:cNvPr id="2050" name="Picture 2" descr="C:\Users\User\Downloads\Telegram Desktop\photo_2023-04-02_13-02-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93656" y="3573016"/>
            <a:ext cx="4156687" cy="31175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07504" y="332656"/>
            <a:ext cx="8784976" cy="3312368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ru-RU" sz="3800" b="1" i="1" dirty="0" smtClean="0">
                <a:solidFill>
                  <a:srgbClr val="FF0000"/>
                </a:solidFill>
                <a:latin typeface="Georgia" pitchFamily="18" charset="0"/>
                <a:cs typeface="Times New Roman" pitchFamily="18" charset="0"/>
              </a:rPr>
              <a:t>Художественно-эстетическое развитие </a:t>
            </a:r>
            <a:r>
              <a:rPr lang="ru-RU" sz="3800" dirty="0" smtClean="0">
                <a:latin typeface="Georgia" pitchFamily="18" charset="0"/>
                <a:cs typeface="Times New Roman" pitchFamily="18" charset="0"/>
              </a:rPr>
              <a:t>предполагает развитие предпосылок ценностно-смыслового восприятия и понимания произведений искусства (словесного, музыкального, изобразительного), мира природы; становление эстетического отношения к окружающему миру; формирование элементарных представлений о видах искусства; восприятие музыки, художественной литературы, фольклора; стимулирование сопереживания персонажам художественных произведений; реализацию самостоятельной творческой деятельности детей (изобразительной, конструктивно-модельной, музыкальной и др.).</a:t>
            </a:r>
          </a:p>
          <a:p>
            <a:pPr algn="just"/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sz="2400" dirty="0" smtClean="0"/>
          </a:p>
          <a:p>
            <a:endParaRPr lang="ru-RU" dirty="0"/>
          </a:p>
        </p:txBody>
      </p:sp>
      <p:pic>
        <p:nvPicPr>
          <p:cNvPr id="3074" name="Picture 2" descr="C:\Users\User\Downloads\Telegram Desktop\photo_2023-04-02_13-02-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780928"/>
            <a:ext cx="3600400" cy="2700300"/>
          </a:xfrm>
          <a:prstGeom prst="rect">
            <a:avLst/>
          </a:prstGeom>
          <a:noFill/>
        </p:spPr>
      </p:pic>
      <p:pic>
        <p:nvPicPr>
          <p:cNvPr id="3075" name="Picture 3" descr="C:\Users\User\Downloads\Telegram Desktop\photo_2023-04-02_13-02-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2780928"/>
            <a:ext cx="3600400" cy="27003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5137418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62" name="Picture 2" descr="http://shkolnie.ru/pars_docs/refs/46/45410/45410_html_m27ed9c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90551"/>
            <a:ext cx="9915525" cy="744855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-495151"/>
            <a:ext cx="982858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 smtClean="0">
                <a:solidFill>
                  <a:srgbClr val="FF0000"/>
                </a:solidFill>
                <a:latin typeface="Georgia" pitchFamily="18" charset="0"/>
                <a:cs typeface="Times New Roman" pitchFamily="18" charset="0"/>
              </a:rPr>
              <a:t>Физическое развитие </a:t>
            </a:r>
            <a:r>
              <a:rPr lang="ru-RU" dirty="0" smtClean="0">
                <a:latin typeface="Georgia" pitchFamily="18" charset="0"/>
                <a:cs typeface="Times New Roman" pitchFamily="18" charset="0"/>
              </a:rPr>
              <a:t>включает приобретение опыта в следующих видах деятельности детей: двигательной, в том числе связанной с выполнением упражнений, направленных на развитие таких физических качеств, как координация и гибкость; способствующих правильному формированию опорно-двигательной системы организма, развитию равновесия, координации движения, крупной и мелкой моторики обеих рук, а также с правильным, не наносящем ущерба организму, выполнением основных движений (ходьба, бег, мягкие прыжки, повороты в обе стороны), формирование начальных представлений о некоторых видах спорта, овладение подвижными играми с правилами; становление целенаправленности и </a:t>
            </a:r>
            <a:r>
              <a:rPr lang="ru-RU" dirty="0" err="1" smtClean="0">
                <a:latin typeface="Georgia" pitchFamily="18" charset="0"/>
                <a:cs typeface="Times New Roman" pitchFamily="18" charset="0"/>
              </a:rPr>
              <a:t>саморегуляции</a:t>
            </a:r>
            <a:r>
              <a:rPr lang="ru-RU" dirty="0" smtClean="0">
                <a:latin typeface="Georgia" pitchFamily="18" charset="0"/>
                <a:cs typeface="Times New Roman" pitchFamily="18" charset="0"/>
              </a:rPr>
              <a:t> в двигательной сфере; становление ценностей здорового образа жизни, овладение его элементарными нормами и правилами (в питании, двигательном режиме, закаливании, при формировании полезных привычек и др.).</a:t>
            </a:r>
          </a:p>
        </p:txBody>
      </p:sp>
      <p:pic>
        <p:nvPicPr>
          <p:cNvPr id="4098" name="Picture 2" descr="C:\Users\User\Downloads\Telegram Desktop\photo_2023-04-02_13-02-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780928"/>
            <a:ext cx="4920280" cy="36902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9938" name="Picture 2" descr="http://zoozel.ru/gallery/images/1853867_fon-dlya-prezentacii-powerpoint-knig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38151"/>
            <a:ext cx="9763125" cy="729615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51520" y="-315416"/>
            <a:ext cx="93610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 smtClean="0"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3568" y="0"/>
            <a:ext cx="878497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dirty="0" smtClean="0">
                <a:solidFill>
                  <a:srgbClr val="FF0000"/>
                </a:solidFill>
                <a:latin typeface="Georgia" pitchFamily="18" charset="0"/>
                <a:cs typeface="Times New Roman" pitchFamily="18" charset="0"/>
              </a:rPr>
              <a:t>Речевое развитие </a:t>
            </a:r>
            <a:r>
              <a:rPr lang="ru-RU" sz="2000" dirty="0" smtClean="0">
                <a:latin typeface="Georgia" pitchFamily="18" charset="0"/>
                <a:cs typeface="Times New Roman" pitchFamily="18" charset="0"/>
              </a:rPr>
              <a:t>включает владение речью как средством общения и культуры; обогащение активного словаря; развитие связной, грамматически правильной диалогической и монологической речи; развитие речевого творчества; развитие звуковой и интонационной культуры речи, фонематического слуха; знакомство с книжной культурой, детской литературой, понимание на слух текстов различных жанров детской литературы; формирование звуковой аналитико-синтетической активности как предпосылки обучения грамоте.</a:t>
            </a:r>
          </a:p>
        </p:txBody>
      </p:sp>
      <p:pic>
        <p:nvPicPr>
          <p:cNvPr id="5122" name="Picture 2" descr="C:\Users\User\Downloads\Telegram Desktop\photo_2023-04-02_13-02-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11080" y="3429000"/>
            <a:ext cx="4232920" cy="3174690"/>
          </a:xfrm>
          <a:prstGeom prst="rect">
            <a:avLst/>
          </a:prstGeom>
          <a:noFill/>
        </p:spPr>
      </p:pic>
      <p:pic>
        <p:nvPicPr>
          <p:cNvPr id="5123" name="Picture 3" descr="C:\Users\User\Downloads\Telegram Desktop\photo_2023-04-02_13-15-4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3541" y="3429000"/>
            <a:ext cx="4128459" cy="30963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1520" y="1710219"/>
            <a:ext cx="8640960" cy="4937760"/>
          </a:xfrm>
        </p:spPr>
        <p:txBody>
          <a:bodyPr/>
          <a:lstStyle/>
          <a:p>
            <a:pPr algn="just"/>
            <a:r>
              <a:rPr lang="ru-RU" sz="1600" dirty="0" smtClean="0">
                <a:latin typeface="Georgia" pitchFamily="18" charset="0"/>
                <a:cs typeface="Times New Roman" pitchFamily="18" charset="0"/>
              </a:rPr>
              <a:t>Содержание указанных образовательных областей зависит от возрастных и индивидуальных особенностей детей, определяется целями и задачами Программы и реализуется в различных видах деятельности (общении, игре, познавательно-исследовательской деятельности).</a:t>
            </a:r>
          </a:p>
          <a:p>
            <a:r>
              <a:rPr lang="ru-RU" sz="2800" dirty="0" smtClean="0"/>
              <a:t> </a:t>
            </a:r>
          </a:p>
        </p:txBody>
      </p:sp>
      <p:sp>
        <p:nvSpPr>
          <p:cNvPr id="4" name="Выноска со стрелкой вниз 3"/>
          <p:cNvSpPr/>
          <p:nvPr/>
        </p:nvSpPr>
        <p:spPr>
          <a:xfrm>
            <a:off x="1142976" y="2852936"/>
            <a:ext cx="3140992" cy="3500462"/>
          </a:xfrm>
          <a:prstGeom prst="downArrowCallout">
            <a:avLst>
              <a:gd name="adj1" fmla="val 18648"/>
              <a:gd name="adj2" fmla="val 25000"/>
              <a:gd name="adj3" fmla="val 25000"/>
              <a:gd name="adj4" fmla="val 3242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Требования к условиям реализации программы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Выноска со стрелкой вниз 5"/>
          <p:cNvSpPr/>
          <p:nvPr/>
        </p:nvSpPr>
        <p:spPr>
          <a:xfrm>
            <a:off x="4860032" y="2839988"/>
            <a:ext cx="3528392" cy="3429024"/>
          </a:xfrm>
          <a:prstGeom prst="downArrowCallout">
            <a:avLst>
              <a:gd name="adj1" fmla="val 15154"/>
              <a:gd name="adj2" fmla="val 25000"/>
              <a:gd name="adj3" fmla="val 25000"/>
              <a:gd name="adj4" fmla="val 32715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Требования к результатам освоения программы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6350" y="-2282"/>
            <a:ext cx="9150350" cy="1631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.3|1.1|1.2|1.1|0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0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1.2|1.2|1.2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137</TotalTime>
  <Words>989</Words>
  <Application>Microsoft Office PowerPoint</Application>
  <PresentationFormat>Экран (4:3)</PresentationFormat>
  <Paragraphs>143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Основная  образовательная программа  МБДОУ «Шланговский  детский сад» (краткая презентация для родителей)</vt:lpstr>
      <vt:lpstr>Слайд 2</vt:lpstr>
      <vt:lpstr>Образовательная программа состоит:</vt:lpstr>
      <vt:lpstr>Слайд 4</vt:lpstr>
      <vt:lpstr>Слайд 5</vt:lpstr>
      <vt:lpstr>Слайд 6</vt:lpstr>
      <vt:lpstr>Слайд 7</vt:lpstr>
      <vt:lpstr>Слайд 8</vt:lpstr>
      <vt:lpstr>Слайд 9</vt:lpstr>
      <vt:lpstr>Условия реализации программы:</vt:lpstr>
      <vt:lpstr>Слайд 11</vt:lpstr>
      <vt:lpstr>Вариативная часть образовательной программы</vt:lpstr>
      <vt:lpstr> Требования к развивающей предметно-пространственной среде</vt:lpstr>
      <vt:lpstr>Слайд 14</vt:lpstr>
      <vt:lpstr>Слайд 15</vt:lpstr>
      <vt:lpstr>Целевые ориентиры на этапе завершения дошкольного образования 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Катя</dc:creator>
  <cp:lastModifiedBy>User</cp:lastModifiedBy>
  <cp:revision>15</cp:revision>
  <dcterms:created xsi:type="dcterms:W3CDTF">2018-05-28T16:57:33Z</dcterms:created>
  <dcterms:modified xsi:type="dcterms:W3CDTF">2023-04-02T20:23:11Z</dcterms:modified>
</cp:coreProperties>
</file>